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 id="2147483660"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5143500" cx="9144000"/>
  <p:notesSz cx="6858000" cy="9144000"/>
  <p:embeddedFontLst>
    <p:embeddedFont>
      <p:font typeface="Gill Sans"/>
      <p:regular r:id="rId41"/>
      <p:bold r:id="rId42"/>
    </p:embeddedFont>
    <p:embeddedFont>
      <p:font typeface="Exo"/>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7" roundtripDataSignature="AMtx7mi174Fdhj6ds0ageFvej3CPtS3f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GillSans-bold.fntdata"/><Relationship Id="rId41" Type="http://schemas.openxmlformats.org/officeDocument/2006/relationships/font" Target="fonts/GillSans-regular.fntdata"/><Relationship Id="rId22" Type="http://schemas.openxmlformats.org/officeDocument/2006/relationships/slide" Target="slides/slide16.xml"/><Relationship Id="rId44" Type="http://schemas.openxmlformats.org/officeDocument/2006/relationships/font" Target="fonts/Exo-bold.fntdata"/><Relationship Id="rId21" Type="http://schemas.openxmlformats.org/officeDocument/2006/relationships/slide" Target="slides/slide15.xml"/><Relationship Id="rId43" Type="http://schemas.openxmlformats.org/officeDocument/2006/relationships/font" Target="fonts/Exo-regular.fntdata"/><Relationship Id="rId24" Type="http://schemas.openxmlformats.org/officeDocument/2006/relationships/slide" Target="slides/slide18.xml"/><Relationship Id="rId46" Type="http://schemas.openxmlformats.org/officeDocument/2006/relationships/font" Target="fonts/Exo-boldItalic.fntdata"/><Relationship Id="rId23" Type="http://schemas.openxmlformats.org/officeDocument/2006/relationships/slide" Target="slides/slide17.xml"/><Relationship Id="rId45" Type="http://schemas.openxmlformats.org/officeDocument/2006/relationships/font" Target="fonts/Exo-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customschemas.google.com/relationships/presentationmetadata" Target="meta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
              <a:t>Mica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63d61ea564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63d61ea564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63472f5269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63472f5269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63472f5269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63472f5269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
              <a:t>Josh</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63472f526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63472f526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a:latin typeface="Times New Roman"/>
                <a:ea typeface="Times New Roman"/>
                <a:cs typeface="Times New Roman"/>
                <a:sym typeface="Times New Roman"/>
              </a:rPr>
              <a:t>For the error correction, turbo codes and polar codes will be used. These are error correction algorithms. While turbo codes are widely used in the aerospace industry, the market tends to use polar codes and that is why we considered that using them would be an added value for our project.</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63cb6e0605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63cb6e0605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a:solidFill>
                  <a:schemeClr val="dk1"/>
                </a:solidFill>
                <a:latin typeface="Times New Roman"/>
                <a:ea typeface="Times New Roman"/>
                <a:cs typeface="Times New Roman"/>
                <a:sym typeface="Times New Roman"/>
              </a:rPr>
              <a:t>Many of you have asked us about Pablo Cruz who came last year. We have received mentoring about the ground station from him, Alberto and the Amateur Radio Union of Spain. With their help we have manufactured some portable antennas and downloaded satellite telemetry that broadcasts on amateur radio frequencies. Finally, we have also made direct communications between Tenerife and Gran Canaria bouncing the signal on satellites and using the equipment done by ourselves.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63472f526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63472f526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63cb6e0605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63cb6e0605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latin typeface="Times New Roman"/>
                <a:ea typeface="Times New Roman"/>
                <a:cs typeface="Times New Roman"/>
                <a:sym typeface="Times New Roman"/>
              </a:rPr>
              <a:t>On the other hand, we also have a web application where you can consult the different parameters of the mission, both the satellite and the ground station.</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63472f5269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63472f5269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a:latin typeface="Times New Roman"/>
                <a:ea typeface="Times New Roman"/>
                <a:cs typeface="Times New Roman"/>
                <a:sym typeface="Times New Roman"/>
              </a:rPr>
              <a:t>On the other hand, we receive great advice from IACTEC for the review of the documents generated. Here you can see the main building and the IACTEC facilities, where there are different clean rooms.</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63d61ea564_4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63d61ea564_4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63472f526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63472f526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63d61ea564_4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63d61ea564_4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a:latin typeface="Times New Roman"/>
                <a:ea typeface="Times New Roman"/>
                <a:cs typeface="Times New Roman"/>
                <a:sym typeface="Times New Roman"/>
              </a:rPr>
              <a:t>We also collaborate with Radian: they are a breakthrough SMB that develop thermal analysis software for space based in Madrid.</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a:latin typeface="Times New Roman"/>
                <a:ea typeface="Times New Roman"/>
                <a:cs typeface="Times New Roman"/>
                <a:sym typeface="Times New Roman"/>
              </a:rPr>
              <a:t>In addition, we currently have an agreement with Airbus and the Spanish Aluminum Association to develop 2 subprojects related to our satellite.</a:t>
            </a:r>
            <a:endParaRPr>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
              <a:t>Mica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63d61ea564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63d61ea564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63472f5269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63472f5269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
              <a:t>Mica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63472f5269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63472f5269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63472f5269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63472f5269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63472f5269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63472f5269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63cb6e0605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63cb6e0605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63472f5269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63472f5269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63cb6e0605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63cb6e0605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63cb6e0605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63cb6e0605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63cb6e0605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63cb6e0605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63cb6e0605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63cb6e0605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63472f526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63472f526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63472f5269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63472f5269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63cb6e060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63cb6e060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63cb6e060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63cb6e060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
              <a:t>Josh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63d61ea56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63d61ea56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Josh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9" name="Shape 9"/>
        <p:cNvGrpSpPr/>
        <p:nvPr/>
      </p:nvGrpSpPr>
      <p:grpSpPr>
        <a:xfrm>
          <a:off x="0" y="0"/>
          <a:ext cx="0" cy="0"/>
          <a:chOff x="0" y="0"/>
          <a:chExt cx="0" cy="0"/>
        </a:xfrm>
      </p:grpSpPr>
      <p:sp>
        <p:nvSpPr>
          <p:cNvPr id="10" name="Google Shape;10;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2" name="Google Shape;1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5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5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54" name="Shape 54"/>
        <p:cNvGrpSpPr/>
        <p:nvPr/>
      </p:nvGrpSpPr>
      <p:grpSpPr>
        <a:xfrm>
          <a:off x="0" y="0"/>
          <a:ext cx="0" cy="0"/>
          <a:chOff x="0" y="0"/>
          <a:chExt cx="0" cy="0"/>
        </a:xfrm>
      </p:grpSpPr>
      <p:sp>
        <p:nvSpPr>
          <p:cNvPr id="55" name="Google Shape;55;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6" name="Google Shape;56;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7" name="Google Shape;5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8" name="Shape 58"/>
        <p:cNvGrpSpPr/>
        <p:nvPr/>
      </p:nvGrpSpPr>
      <p:grpSpPr>
        <a:xfrm>
          <a:off x="0" y="0"/>
          <a:ext cx="0" cy="0"/>
          <a:chOff x="0" y="0"/>
          <a:chExt cx="0" cy="0"/>
        </a:xfrm>
      </p:grpSpPr>
      <p:sp>
        <p:nvSpPr>
          <p:cNvPr id="59" name="Google Shape;59;p2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0" name="Google Shape;60;p2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1" name="Google Shape;61;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2" name="Shape 62"/>
        <p:cNvGrpSpPr/>
        <p:nvPr/>
      </p:nvGrpSpPr>
      <p:grpSpPr>
        <a:xfrm>
          <a:off x="0" y="0"/>
          <a:ext cx="0" cy="0"/>
          <a:chOff x="0" y="0"/>
          <a:chExt cx="0" cy="0"/>
        </a:xfrm>
      </p:grpSpPr>
      <p:sp>
        <p:nvSpPr>
          <p:cNvPr id="63" name="Google Shape;63;p2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4" name="Google Shape;64;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7" name="Google Shape;67;p3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8" name="Google Shape;68;p3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9" name="Google Shape;69;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2" name="Google Shape;72;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Google Shape;74;p3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5" name="Google Shape;75;p3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6" name="Google Shape;76;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Google Shape;78;p3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9" name="Google Shape;79;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3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3" name="Google Shape;83;p3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p3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85" name="Google Shape;85;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 name="Shape 13"/>
        <p:cNvGrpSpPr/>
        <p:nvPr/>
      </p:nvGrpSpPr>
      <p:grpSpPr>
        <a:xfrm>
          <a:off x="0" y="0"/>
          <a:ext cx="0" cy="0"/>
          <a:chOff x="0" y="0"/>
          <a:chExt cx="0" cy="0"/>
        </a:xfrm>
      </p:grpSpPr>
      <p:sp>
        <p:nvSpPr>
          <p:cNvPr id="14" name="Google Shape;14;p4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 name="Google Shape;15;p4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Google Shape;87;p3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88" name="Google Shape;88;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Google Shape;90;p3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p3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92" name="Google Shape;92;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9" name="Shape 99"/>
        <p:cNvGrpSpPr/>
        <p:nvPr/>
      </p:nvGrpSpPr>
      <p:grpSpPr>
        <a:xfrm>
          <a:off x="0" y="0"/>
          <a:ext cx="0" cy="0"/>
          <a:chOff x="0" y="0"/>
          <a:chExt cx="0" cy="0"/>
        </a:xfrm>
      </p:grpSpPr>
      <p:sp>
        <p:nvSpPr>
          <p:cNvPr id="100" name="Google Shape;100;g63d61ea564_2_1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1" name="Google Shape;101;g63d61ea564_2_1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2" name="Google Shape;102;g63d61ea564_2_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03" name="Shape 103"/>
        <p:cNvGrpSpPr/>
        <p:nvPr/>
      </p:nvGrpSpPr>
      <p:grpSpPr>
        <a:xfrm>
          <a:off x="0" y="0"/>
          <a:ext cx="0" cy="0"/>
          <a:chOff x="0" y="0"/>
          <a:chExt cx="0" cy="0"/>
        </a:xfrm>
      </p:grpSpPr>
      <p:sp>
        <p:nvSpPr>
          <p:cNvPr id="104" name="Google Shape;104;g63d61ea564_2_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5" name="Google Shape;105;g63d61ea564_2_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06" name="Shape 106"/>
        <p:cNvGrpSpPr/>
        <p:nvPr/>
      </p:nvGrpSpPr>
      <p:grpSpPr>
        <a:xfrm>
          <a:off x="0" y="0"/>
          <a:ext cx="0" cy="0"/>
          <a:chOff x="0" y="0"/>
          <a:chExt cx="0" cy="0"/>
        </a:xfrm>
      </p:grpSpPr>
      <p:sp>
        <p:nvSpPr>
          <p:cNvPr id="107" name="Google Shape;107;g63d61ea564_2_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 name="Google Shape;108;g63d61ea564_2_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9" name="Google Shape;109;g63d61ea564_2_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g63d61ea564_2_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2" name="Google Shape;112;g63d61ea564_2_2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3" name="Google Shape;113;g63d61ea564_2_2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4" name="Google Shape;114;g63d61ea564_2_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15" name="Shape 115"/>
        <p:cNvGrpSpPr/>
        <p:nvPr/>
      </p:nvGrpSpPr>
      <p:grpSpPr>
        <a:xfrm>
          <a:off x="0" y="0"/>
          <a:ext cx="0" cy="0"/>
          <a:chOff x="0" y="0"/>
          <a:chExt cx="0" cy="0"/>
        </a:xfrm>
      </p:grpSpPr>
      <p:sp>
        <p:nvSpPr>
          <p:cNvPr id="116" name="Google Shape;116;g63d61ea564_2_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7" name="Google Shape;117;g63d61ea564_2_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18" name="Shape 118"/>
        <p:cNvGrpSpPr/>
        <p:nvPr/>
      </p:nvGrpSpPr>
      <p:grpSpPr>
        <a:xfrm>
          <a:off x="0" y="0"/>
          <a:ext cx="0" cy="0"/>
          <a:chOff x="0" y="0"/>
          <a:chExt cx="0" cy="0"/>
        </a:xfrm>
      </p:grpSpPr>
      <p:sp>
        <p:nvSpPr>
          <p:cNvPr id="119" name="Google Shape;119;g63d61ea564_2_3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0" name="Google Shape;120;g63d61ea564_2_3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1" name="Google Shape;121;g63d61ea564_2_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22" name="Shape 122"/>
        <p:cNvGrpSpPr/>
        <p:nvPr/>
      </p:nvGrpSpPr>
      <p:grpSpPr>
        <a:xfrm>
          <a:off x="0" y="0"/>
          <a:ext cx="0" cy="0"/>
          <a:chOff x="0" y="0"/>
          <a:chExt cx="0" cy="0"/>
        </a:xfrm>
      </p:grpSpPr>
      <p:sp>
        <p:nvSpPr>
          <p:cNvPr id="123" name="Google Shape;123;g63d61ea564_2_34"/>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4" name="Google Shape;124;g63d61ea564_2_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4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g63d61ea564_2_37"/>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63d61ea564_2_3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28" name="Google Shape;128;g63d61ea564_2_3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9" name="Google Shape;129;g63d61ea564_2_37"/>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130" name="Google Shape;130;g63d61ea564_2_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1" name="Shape 131"/>
        <p:cNvGrpSpPr/>
        <p:nvPr/>
      </p:nvGrpSpPr>
      <p:grpSpPr>
        <a:xfrm>
          <a:off x="0" y="0"/>
          <a:ext cx="0" cy="0"/>
          <a:chOff x="0" y="0"/>
          <a:chExt cx="0" cy="0"/>
        </a:xfrm>
      </p:grpSpPr>
      <p:sp>
        <p:nvSpPr>
          <p:cNvPr id="132" name="Google Shape;132;g63d61ea564_2_4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33" name="Google Shape;133;g63d61ea564_2_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34" name="Shape 134"/>
        <p:cNvGrpSpPr/>
        <p:nvPr/>
      </p:nvGrpSpPr>
      <p:grpSpPr>
        <a:xfrm>
          <a:off x="0" y="0"/>
          <a:ext cx="0" cy="0"/>
          <a:chOff x="0" y="0"/>
          <a:chExt cx="0" cy="0"/>
        </a:xfrm>
      </p:grpSpPr>
      <p:sp>
        <p:nvSpPr>
          <p:cNvPr id="135" name="Google Shape;135;g63d61ea564_2_4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6" name="Google Shape;136;g63d61ea564_2_46"/>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37" name="Google Shape;137;g63d61ea564_2_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8" name="Shape 138"/>
        <p:cNvGrpSpPr/>
        <p:nvPr/>
      </p:nvGrpSpPr>
      <p:grpSpPr>
        <a:xfrm>
          <a:off x="0" y="0"/>
          <a:ext cx="0" cy="0"/>
          <a:chOff x="0" y="0"/>
          <a:chExt cx="0" cy="0"/>
        </a:xfrm>
      </p:grpSpPr>
      <p:sp>
        <p:nvSpPr>
          <p:cNvPr id="139" name="Google Shape;139;g63d61ea564_2_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5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5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5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5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54"/>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5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5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54"/>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1600"/>
              </a:spcBef>
              <a:spcAft>
                <a:spcPts val="0"/>
              </a:spcAft>
              <a:buClr>
                <a:schemeClr val="dk1"/>
              </a:buClr>
              <a:buSzPts val="1400"/>
              <a:buChar char="○"/>
              <a:defRPr>
                <a:solidFill>
                  <a:schemeClr val="dk1"/>
                </a:solidFill>
              </a:defRPr>
            </a:lvl2pPr>
            <a:lvl3pPr indent="-317500" lvl="2" marL="1371600" algn="l">
              <a:lnSpc>
                <a:spcPct val="115000"/>
              </a:lnSpc>
              <a:spcBef>
                <a:spcPts val="1600"/>
              </a:spcBef>
              <a:spcAft>
                <a:spcPts val="0"/>
              </a:spcAft>
              <a:buClr>
                <a:schemeClr val="dk1"/>
              </a:buClr>
              <a:buSzPts val="1400"/>
              <a:buChar char="■"/>
              <a:defRPr>
                <a:solidFill>
                  <a:schemeClr val="dk1"/>
                </a:solidFill>
              </a:defRPr>
            </a:lvl3pPr>
            <a:lvl4pPr indent="-317500" lvl="3" marL="1828800" algn="l">
              <a:lnSpc>
                <a:spcPct val="115000"/>
              </a:lnSpc>
              <a:spcBef>
                <a:spcPts val="1600"/>
              </a:spcBef>
              <a:spcAft>
                <a:spcPts val="0"/>
              </a:spcAft>
              <a:buClr>
                <a:schemeClr val="dk1"/>
              </a:buClr>
              <a:buSzPts val="1400"/>
              <a:buChar char="●"/>
              <a:defRPr>
                <a:solidFill>
                  <a:schemeClr val="dk1"/>
                </a:solidFill>
              </a:defRPr>
            </a:lvl4pPr>
            <a:lvl5pPr indent="-317500" lvl="4" marL="2286000" algn="l">
              <a:lnSpc>
                <a:spcPct val="115000"/>
              </a:lnSpc>
              <a:spcBef>
                <a:spcPts val="1600"/>
              </a:spcBef>
              <a:spcAft>
                <a:spcPts val="0"/>
              </a:spcAft>
              <a:buClr>
                <a:schemeClr val="dk1"/>
              </a:buClr>
              <a:buSzPts val="1400"/>
              <a:buChar char="○"/>
              <a:defRPr>
                <a:solidFill>
                  <a:schemeClr val="dk1"/>
                </a:solidFill>
              </a:defRPr>
            </a:lvl5pPr>
            <a:lvl6pPr indent="-317500" lvl="5" marL="2743200" algn="l">
              <a:lnSpc>
                <a:spcPct val="115000"/>
              </a:lnSpc>
              <a:spcBef>
                <a:spcPts val="1600"/>
              </a:spcBef>
              <a:spcAft>
                <a:spcPts val="0"/>
              </a:spcAft>
              <a:buClr>
                <a:schemeClr val="dk1"/>
              </a:buClr>
              <a:buSzPts val="1400"/>
              <a:buChar char="■"/>
              <a:defRPr>
                <a:solidFill>
                  <a:schemeClr val="dk1"/>
                </a:solidFill>
              </a:defRPr>
            </a:lvl6pPr>
            <a:lvl7pPr indent="-317500" lvl="6" marL="3200400" algn="l">
              <a:lnSpc>
                <a:spcPct val="115000"/>
              </a:lnSpc>
              <a:spcBef>
                <a:spcPts val="1600"/>
              </a:spcBef>
              <a:spcAft>
                <a:spcPts val="0"/>
              </a:spcAft>
              <a:buClr>
                <a:schemeClr val="dk1"/>
              </a:buClr>
              <a:buSzPts val="1400"/>
              <a:buChar char="●"/>
              <a:defRPr>
                <a:solidFill>
                  <a:schemeClr val="dk1"/>
                </a:solidFill>
              </a:defRPr>
            </a:lvl7pPr>
            <a:lvl8pPr indent="-317500" lvl="7" marL="3657600" algn="l">
              <a:lnSpc>
                <a:spcPct val="115000"/>
              </a:lnSpc>
              <a:spcBef>
                <a:spcPts val="1600"/>
              </a:spcBef>
              <a:spcAft>
                <a:spcPts val="0"/>
              </a:spcAft>
              <a:buClr>
                <a:schemeClr val="dk1"/>
              </a:buClr>
              <a:buSzPts val="1400"/>
              <a:buChar char="○"/>
              <a:defRPr>
                <a:solidFill>
                  <a:schemeClr val="dk1"/>
                </a:solidFill>
              </a:defRPr>
            </a:lvl8pPr>
            <a:lvl9pPr indent="-317500" lvl="8" marL="4114800" algn="l">
              <a:lnSpc>
                <a:spcPct val="115000"/>
              </a:lnSpc>
              <a:spcBef>
                <a:spcPts val="1600"/>
              </a:spcBef>
              <a:spcAft>
                <a:spcPts val="1600"/>
              </a:spcAft>
              <a:buClr>
                <a:schemeClr val="dk1"/>
              </a:buClr>
              <a:buSzPts val="1400"/>
              <a:buChar char="■"/>
              <a:defRPr>
                <a:solidFill>
                  <a:schemeClr val="dk1"/>
                </a:solidFill>
              </a:defRPr>
            </a:lvl9pPr>
          </a:lstStyle>
          <a:p/>
        </p:txBody>
      </p:sp>
      <p:sp>
        <p:nvSpPr>
          <p:cNvPr id="40" name="Google Shape;40;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5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1600"/>
              </a:spcBef>
              <a:spcAft>
                <a:spcPts val="160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8" name="Google Shape;8;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95" name="Shape 95"/>
        <p:cNvGrpSpPr/>
        <p:nvPr/>
      </p:nvGrpSpPr>
      <p:grpSpPr>
        <a:xfrm>
          <a:off x="0" y="0"/>
          <a:ext cx="0" cy="0"/>
          <a:chOff x="0" y="0"/>
          <a:chExt cx="0" cy="0"/>
        </a:xfrm>
      </p:grpSpPr>
      <p:sp>
        <p:nvSpPr>
          <p:cNvPr id="96" name="Google Shape;96;g63d61ea564_2_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7" name="Google Shape;97;g63d61ea564_2_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1600"/>
              </a:spcBef>
              <a:spcAft>
                <a:spcPts val="0"/>
              </a:spcAft>
              <a:buClr>
                <a:schemeClr val="lt2"/>
              </a:buClr>
              <a:buSzPts val="1400"/>
              <a:buChar char="○"/>
              <a:defRPr>
                <a:solidFill>
                  <a:schemeClr val="lt2"/>
                </a:solidFill>
              </a:defRPr>
            </a:lvl2pPr>
            <a:lvl3pPr indent="-317500" lvl="2" marL="1371600" rtl="0">
              <a:lnSpc>
                <a:spcPct val="115000"/>
              </a:lnSpc>
              <a:spcBef>
                <a:spcPts val="1600"/>
              </a:spcBef>
              <a:spcAft>
                <a:spcPts val="0"/>
              </a:spcAft>
              <a:buClr>
                <a:schemeClr val="lt2"/>
              </a:buClr>
              <a:buSzPts val="1400"/>
              <a:buChar char="■"/>
              <a:defRPr>
                <a:solidFill>
                  <a:schemeClr val="lt2"/>
                </a:solidFill>
              </a:defRPr>
            </a:lvl3pPr>
            <a:lvl4pPr indent="-317500" lvl="3" marL="1828800" rtl="0">
              <a:lnSpc>
                <a:spcPct val="115000"/>
              </a:lnSpc>
              <a:spcBef>
                <a:spcPts val="1600"/>
              </a:spcBef>
              <a:spcAft>
                <a:spcPts val="0"/>
              </a:spcAft>
              <a:buClr>
                <a:schemeClr val="lt2"/>
              </a:buClr>
              <a:buSzPts val="1400"/>
              <a:buChar char="●"/>
              <a:defRPr>
                <a:solidFill>
                  <a:schemeClr val="lt2"/>
                </a:solidFill>
              </a:defRPr>
            </a:lvl4pPr>
            <a:lvl5pPr indent="-317500" lvl="4" marL="2286000" rtl="0">
              <a:lnSpc>
                <a:spcPct val="115000"/>
              </a:lnSpc>
              <a:spcBef>
                <a:spcPts val="1600"/>
              </a:spcBef>
              <a:spcAft>
                <a:spcPts val="0"/>
              </a:spcAft>
              <a:buClr>
                <a:schemeClr val="lt2"/>
              </a:buClr>
              <a:buSzPts val="1400"/>
              <a:buChar char="○"/>
              <a:defRPr>
                <a:solidFill>
                  <a:schemeClr val="lt2"/>
                </a:solidFill>
              </a:defRPr>
            </a:lvl5pPr>
            <a:lvl6pPr indent="-317500" lvl="5" marL="2743200" rtl="0">
              <a:lnSpc>
                <a:spcPct val="115000"/>
              </a:lnSpc>
              <a:spcBef>
                <a:spcPts val="1600"/>
              </a:spcBef>
              <a:spcAft>
                <a:spcPts val="0"/>
              </a:spcAft>
              <a:buClr>
                <a:schemeClr val="lt2"/>
              </a:buClr>
              <a:buSzPts val="1400"/>
              <a:buChar char="■"/>
              <a:defRPr>
                <a:solidFill>
                  <a:schemeClr val="lt2"/>
                </a:solidFill>
              </a:defRPr>
            </a:lvl6pPr>
            <a:lvl7pPr indent="-317500" lvl="6" marL="3200400" rtl="0">
              <a:lnSpc>
                <a:spcPct val="115000"/>
              </a:lnSpc>
              <a:spcBef>
                <a:spcPts val="1600"/>
              </a:spcBef>
              <a:spcAft>
                <a:spcPts val="0"/>
              </a:spcAft>
              <a:buClr>
                <a:schemeClr val="lt2"/>
              </a:buClr>
              <a:buSzPts val="1400"/>
              <a:buChar char="●"/>
              <a:defRPr>
                <a:solidFill>
                  <a:schemeClr val="lt2"/>
                </a:solidFill>
              </a:defRPr>
            </a:lvl7pPr>
            <a:lvl8pPr indent="-317500" lvl="7" marL="3657600" rtl="0">
              <a:lnSpc>
                <a:spcPct val="115000"/>
              </a:lnSpc>
              <a:spcBef>
                <a:spcPts val="1600"/>
              </a:spcBef>
              <a:spcAft>
                <a:spcPts val="0"/>
              </a:spcAft>
              <a:buClr>
                <a:schemeClr val="lt2"/>
              </a:buClr>
              <a:buSzPts val="1400"/>
              <a:buChar char="○"/>
              <a:defRPr>
                <a:solidFill>
                  <a:schemeClr val="lt2"/>
                </a:solidFill>
              </a:defRPr>
            </a:lvl8pPr>
            <a:lvl9pPr indent="-317500" lvl="8" marL="4114800" rtl="0">
              <a:lnSpc>
                <a:spcPct val="115000"/>
              </a:lnSpc>
              <a:spcBef>
                <a:spcPts val="1600"/>
              </a:spcBef>
              <a:spcAft>
                <a:spcPts val="1600"/>
              </a:spcAft>
              <a:buClr>
                <a:schemeClr val="lt2"/>
              </a:buClr>
              <a:buSzPts val="1400"/>
              <a:buChar char="■"/>
              <a:defRPr>
                <a:solidFill>
                  <a:schemeClr val="lt2"/>
                </a:solidFill>
              </a:defRPr>
            </a:lvl9pPr>
          </a:lstStyle>
          <a:p/>
        </p:txBody>
      </p:sp>
      <p:sp>
        <p:nvSpPr>
          <p:cNvPr id="98" name="Google Shape;98;g63d61ea564_2_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 Id="rId10" Type="http://schemas.openxmlformats.org/officeDocument/2006/relationships/image" Target="../media/image7.png"/><Relationship Id="rId9" Type="http://schemas.openxmlformats.org/officeDocument/2006/relationships/image" Target="../media/image4.jp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29.jp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7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25.png"/><Relationship Id="rId6" Type="http://schemas.openxmlformats.org/officeDocument/2006/relationships/image" Target="../media/image7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7.jpg"/><Relationship Id="rId4" Type="http://schemas.openxmlformats.org/officeDocument/2006/relationships/image" Target="../media/image31.jpg"/><Relationship Id="rId5" Type="http://schemas.openxmlformats.org/officeDocument/2006/relationships/image" Target="../media/image80.png"/><Relationship Id="rId6" Type="http://schemas.openxmlformats.org/officeDocument/2006/relationships/image" Target="../media/image4.jpg"/><Relationship Id="rId7"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3.jp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6.png"/><Relationship Id="rId4" Type="http://schemas.openxmlformats.org/officeDocument/2006/relationships/image" Target="../media/image32.png"/><Relationship Id="rId5"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7.png"/><Relationship Id="rId4" Type="http://schemas.openxmlformats.org/officeDocument/2006/relationships/image" Target="../media/image32.png"/><Relationship Id="rId5" Type="http://schemas.openxmlformats.org/officeDocument/2006/relationships/image" Target="../media/image7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jp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9.jp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34.png"/></Relationships>
</file>

<file path=ppt/slides/_rels/slide22.xml.rels><?xml version="1.0" encoding="UTF-8" standalone="yes"?><Relationships xmlns="http://schemas.openxmlformats.org/package/2006/relationships"><Relationship Id="rId11" Type="http://schemas.openxmlformats.org/officeDocument/2006/relationships/image" Target="../media/image50.jpg"/><Relationship Id="rId10" Type="http://schemas.openxmlformats.org/officeDocument/2006/relationships/image" Target="../media/image36.png"/><Relationship Id="rId13" Type="http://schemas.openxmlformats.org/officeDocument/2006/relationships/image" Target="../media/image34.png"/><Relationship Id="rId12"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hyperlink" Target="mailto:teidesat.contact@ull.es" TargetMode="External"/><Relationship Id="rId7" Type="http://schemas.openxmlformats.org/officeDocument/2006/relationships/image" Target="../media/image3.png"/><Relationship Id="rId8" Type="http://schemas.openxmlformats.org/officeDocument/2006/relationships/image" Target="../media/image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7.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45.jp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11" Type="http://schemas.openxmlformats.org/officeDocument/2006/relationships/image" Target="../media/image52.jpg"/><Relationship Id="rId10" Type="http://schemas.openxmlformats.org/officeDocument/2006/relationships/image" Target="../media/image43.jpg"/><Relationship Id="rId12" Type="http://schemas.openxmlformats.org/officeDocument/2006/relationships/image" Target="../media/image49.jp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4.jpg"/><Relationship Id="rId4" Type="http://schemas.openxmlformats.org/officeDocument/2006/relationships/image" Target="../media/image46.jpg"/><Relationship Id="rId9" Type="http://schemas.openxmlformats.org/officeDocument/2006/relationships/image" Target="../media/image42.jpg"/><Relationship Id="rId5" Type="http://schemas.openxmlformats.org/officeDocument/2006/relationships/image" Target="../media/image41.jpg"/><Relationship Id="rId6" Type="http://schemas.openxmlformats.org/officeDocument/2006/relationships/image" Target="../media/image40.jpg"/><Relationship Id="rId7" Type="http://schemas.openxmlformats.org/officeDocument/2006/relationships/image" Target="../media/image51.jpg"/><Relationship Id="rId8" Type="http://schemas.openxmlformats.org/officeDocument/2006/relationships/image" Target="../media/image5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53.jpg"/><Relationship Id="rId4" Type="http://schemas.openxmlformats.org/officeDocument/2006/relationships/image" Target="../media/image60.png"/><Relationship Id="rId5" Type="http://schemas.openxmlformats.org/officeDocument/2006/relationships/image" Target="../media/image75.png"/><Relationship Id="rId6" Type="http://schemas.openxmlformats.org/officeDocument/2006/relationships/image" Target="../media/image61.png"/><Relationship Id="rId7" Type="http://schemas.openxmlformats.org/officeDocument/2006/relationships/image" Target="../media/image7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www.youtube.com/watch?v=W_xwf7JV59E" TargetMode="External"/><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5.jpg"/><Relationship Id="rId4" Type="http://schemas.openxmlformats.org/officeDocument/2006/relationships/image" Target="../media/image59.jpg"/><Relationship Id="rId5" Type="http://schemas.openxmlformats.org/officeDocument/2006/relationships/image" Target="../media/image54.jpg"/><Relationship Id="rId6" Type="http://schemas.openxmlformats.org/officeDocument/2006/relationships/image" Target="../media/image56.jpg"/><Relationship Id="rId7" Type="http://schemas.openxmlformats.org/officeDocument/2006/relationships/image" Target="../media/image64.jpg"/><Relationship Id="rId8" Type="http://schemas.openxmlformats.org/officeDocument/2006/relationships/image" Target="../media/image6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www.youtube.com/watch?v=DBSK9VzV5BY" TargetMode="External"/><Relationship Id="rId4" Type="http://schemas.openxmlformats.org/officeDocument/2006/relationships/image" Target="../media/image8.jpg"/><Relationship Id="rId5" Type="http://schemas.openxmlformats.org/officeDocument/2006/relationships/image" Target="../media/image3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62.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72.png"/><Relationship Id="rId4" Type="http://schemas.openxmlformats.org/officeDocument/2006/relationships/image" Target="../media/image71.png"/><Relationship Id="rId5"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jp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77.gif"/><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7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18.png"/><Relationship Id="rId5" Type="http://schemas.openxmlformats.org/officeDocument/2006/relationships/image" Target="../media/image30.jpg"/><Relationship Id="rId6"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43" name="Shape 143"/>
        <p:cNvGrpSpPr/>
        <p:nvPr/>
      </p:nvGrpSpPr>
      <p:grpSpPr>
        <a:xfrm>
          <a:off x="0" y="0"/>
          <a:ext cx="0" cy="0"/>
          <a:chOff x="0" y="0"/>
          <a:chExt cx="0" cy="0"/>
        </a:xfrm>
      </p:grpSpPr>
      <p:sp>
        <p:nvSpPr>
          <p:cNvPr id="144" name="Google Shape;144;p1"/>
          <p:cNvSpPr txBox="1"/>
          <p:nvPr/>
        </p:nvSpPr>
        <p:spPr>
          <a:xfrm>
            <a:off x="6969800" y="4330000"/>
            <a:ext cx="2106600" cy="770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700"/>
              <a:buFont typeface="Arial"/>
              <a:buNone/>
            </a:pPr>
            <a:r>
              <a:rPr lang="es" sz="1100" u="none" cap="none" strike="noStrike">
                <a:solidFill>
                  <a:srgbClr val="000000"/>
                </a:solidFill>
                <a:latin typeface="Gill Sans"/>
                <a:ea typeface="Gill Sans"/>
                <a:cs typeface="Gill Sans"/>
                <a:sym typeface="Gill Sans"/>
              </a:rPr>
              <a:t>Micaela C. Dominguez Crosa</a:t>
            </a:r>
            <a:endParaRPr sz="11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700"/>
              <a:buFont typeface="Arial"/>
              <a:buNone/>
            </a:pPr>
            <a:r>
              <a:rPr lang="es" sz="1100" u="none" cap="none" strike="noStrike">
                <a:solidFill>
                  <a:srgbClr val="000000"/>
                </a:solidFill>
                <a:latin typeface="Gill Sans"/>
                <a:ea typeface="Gill Sans"/>
                <a:cs typeface="Gill Sans"/>
                <a:sym typeface="Gill Sans"/>
              </a:rPr>
              <a:t>Joshua Barrios Pérez</a:t>
            </a:r>
            <a:endParaRPr sz="11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700"/>
              <a:buFont typeface="Arial"/>
              <a:buNone/>
            </a:pPr>
            <a:r>
              <a:rPr lang="es" sz="1100">
                <a:latin typeface="Gill Sans"/>
                <a:ea typeface="Gill Sans"/>
                <a:cs typeface="Gill Sans"/>
                <a:sym typeface="Gill Sans"/>
              </a:rPr>
              <a:t>Carmen Corbella Pardo</a:t>
            </a:r>
            <a:endParaRPr sz="1100">
              <a:latin typeface="Gill Sans"/>
              <a:ea typeface="Gill Sans"/>
              <a:cs typeface="Gill Sans"/>
              <a:sym typeface="Gill Sans"/>
            </a:endParaRPr>
          </a:p>
        </p:txBody>
      </p:sp>
      <p:pic>
        <p:nvPicPr>
          <p:cNvPr id="145" name="Google Shape;145;p1"/>
          <p:cNvPicPr preferRelativeResize="0"/>
          <p:nvPr/>
        </p:nvPicPr>
        <p:blipFill rotWithShape="1">
          <a:blip r:embed="rId3">
            <a:alphaModFix/>
          </a:blip>
          <a:srcRect b="0" l="12438" r="11013" t="0"/>
          <a:stretch/>
        </p:blipFill>
        <p:spPr>
          <a:xfrm>
            <a:off x="7283863" y="29625"/>
            <a:ext cx="1478499" cy="856000"/>
          </a:xfrm>
          <a:prstGeom prst="rect">
            <a:avLst/>
          </a:prstGeom>
          <a:noFill/>
          <a:ln>
            <a:noFill/>
          </a:ln>
        </p:spPr>
      </p:pic>
      <p:pic>
        <p:nvPicPr>
          <p:cNvPr id="146" name="Google Shape;146;p1"/>
          <p:cNvPicPr preferRelativeResize="0"/>
          <p:nvPr/>
        </p:nvPicPr>
        <p:blipFill rotWithShape="1">
          <a:blip r:embed="rId4">
            <a:alphaModFix/>
          </a:blip>
          <a:srcRect b="0" l="0" r="0" t="0"/>
          <a:stretch/>
        </p:blipFill>
        <p:spPr>
          <a:xfrm>
            <a:off x="7554700" y="1485525"/>
            <a:ext cx="936825" cy="936825"/>
          </a:xfrm>
          <a:prstGeom prst="rect">
            <a:avLst/>
          </a:prstGeom>
          <a:noFill/>
          <a:ln>
            <a:noFill/>
          </a:ln>
        </p:spPr>
      </p:pic>
      <p:pic>
        <p:nvPicPr>
          <p:cNvPr id="147" name="Google Shape;147;p1"/>
          <p:cNvPicPr preferRelativeResize="0"/>
          <p:nvPr/>
        </p:nvPicPr>
        <p:blipFill rotWithShape="1">
          <a:blip r:embed="rId5">
            <a:alphaModFix/>
          </a:blip>
          <a:srcRect b="0" l="0" r="0" t="0"/>
          <a:stretch/>
        </p:blipFill>
        <p:spPr>
          <a:xfrm>
            <a:off x="7344534" y="2455716"/>
            <a:ext cx="1464827" cy="304188"/>
          </a:xfrm>
          <a:prstGeom prst="rect">
            <a:avLst/>
          </a:prstGeom>
          <a:noFill/>
          <a:ln>
            <a:noFill/>
          </a:ln>
        </p:spPr>
      </p:pic>
      <p:pic>
        <p:nvPicPr>
          <p:cNvPr id="148" name="Google Shape;148;p1"/>
          <p:cNvPicPr preferRelativeResize="0"/>
          <p:nvPr/>
        </p:nvPicPr>
        <p:blipFill>
          <a:blip r:embed="rId6">
            <a:alphaModFix/>
          </a:blip>
          <a:stretch>
            <a:fillRect/>
          </a:stretch>
        </p:blipFill>
        <p:spPr>
          <a:xfrm>
            <a:off x="7709107" y="756600"/>
            <a:ext cx="628006" cy="645500"/>
          </a:xfrm>
          <a:prstGeom prst="rect">
            <a:avLst/>
          </a:prstGeom>
          <a:noFill/>
          <a:ln>
            <a:noFill/>
          </a:ln>
        </p:spPr>
      </p:pic>
      <p:pic>
        <p:nvPicPr>
          <p:cNvPr id="149" name="Google Shape;149;p1"/>
          <p:cNvPicPr preferRelativeResize="0"/>
          <p:nvPr/>
        </p:nvPicPr>
        <p:blipFill rotWithShape="1">
          <a:blip r:embed="rId7">
            <a:alphaModFix/>
          </a:blip>
          <a:srcRect b="10944" l="16636" r="17264" t="0"/>
          <a:stretch/>
        </p:blipFill>
        <p:spPr>
          <a:xfrm>
            <a:off x="0" y="-31925"/>
            <a:ext cx="6870274" cy="5207350"/>
          </a:xfrm>
          <a:prstGeom prst="rect">
            <a:avLst/>
          </a:prstGeom>
          <a:noFill/>
          <a:ln>
            <a:noFill/>
          </a:ln>
        </p:spPr>
      </p:pic>
      <p:pic>
        <p:nvPicPr>
          <p:cNvPr id="150" name="Google Shape;150;p1"/>
          <p:cNvPicPr preferRelativeResize="0"/>
          <p:nvPr/>
        </p:nvPicPr>
        <p:blipFill>
          <a:blip r:embed="rId8">
            <a:alphaModFix/>
          </a:blip>
          <a:stretch>
            <a:fillRect/>
          </a:stretch>
        </p:blipFill>
        <p:spPr>
          <a:xfrm>
            <a:off x="104263" y="2677900"/>
            <a:ext cx="6661750" cy="2042526"/>
          </a:xfrm>
          <a:prstGeom prst="rect">
            <a:avLst/>
          </a:prstGeom>
          <a:noFill/>
          <a:ln>
            <a:noFill/>
          </a:ln>
        </p:spPr>
      </p:pic>
      <p:pic>
        <p:nvPicPr>
          <p:cNvPr id="151" name="Google Shape;151;p1"/>
          <p:cNvPicPr preferRelativeResize="0"/>
          <p:nvPr/>
        </p:nvPicPr>
        <p:blipFill>
          <a:blip r:embed="rId9">
            <a:alphaModFix/>
          </a:blip>
          <a:stretch>
            <a:fillRect/>
          </a:stretch>
        </p:blipFill>
        <p:spPr>
          <a:xfrm>
            <a:off x="7717013" y="3328000"/>
            <a:ext cx="719828" cy="1002000"/>
          </a:xfrm>
          <a:prstGeom prst="rect">
            <a:avLst/>
          </a:prstGeom>
          <a:noFill/>
          <a:ln>
            <a:noFill/>
          </a:ln>
        </p:spPr>
      </p:pic>
      <p:pic>
        <p:nvPicPr>
          <p:cNvPr id="152" name="Google Shape;152;p1"/>
          <p:cNvPicPr preferRelativeResize="0"/>
          <p:nvPr/>
        </p:nvPicPr>
        <p:blipFill>
          <a:blip r:embed="rId10">
            <a:alphaModFix/>
          </a:blip>
          <a:stretch>
            <a:fillRect/>
          </a:stretch>
        </p:blipFill>
        <p:spPr>
          <a:xfrm>
            <a:off x="7458825" y="2957875"/>
            <a:ext cx="1236222" cy="266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pic>
        <p:nvPicPr>
          <p:cNvPr id="224" name="Google Shape;224;g63d61ea564_1_4"/>
          <p:cNvPicPr preferRelativeResize="0"/>
          <p:nvPr/>
        </p:nvPicPr>
        <p:blipFill>
          <a:blip r:embed="rId3">
            <a:alphaModFix/>
          </a:blip>
          <a:stretch>
            <a:fillRect/>
          </a:stretch>
        </p:blipFill>
        <p:spPr>
          <a:xfrm>
            <a:off x="0" y="0"/>
            <a:ext cx="9144004" cy="6079780"/>
          </a:xfrm>
          <a:prstGeom prst="rect">
            <a:avLst/>
          </a:prstGeom>
          <a:noFill/>
          <a:ln>
            <a:noFill/>
          </a:ln>
        </p:spPr>
      </p:pic>
      <p:pic>
        <p:nvPicPr>
          <p:cNvPr id="225" name="Google Shape;225;g63d61ea564_1_4"/>
          <p:cNvPicPr preferRelativeResize="0"/>
          <p:nvPr/>
        </p:nvPicPr>
        <p:blipFill>
          <a:blip r:embed="rId4">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229" name="Shape 229"/>
        <p:cNvGrpSpPr/>
        <p:nvPr/>
      </p:nvGrpSpPr>
      <p:grpSpPr>
        <a:xfrm>
          <a:off x="0" y="0"/>
          <a:ext cx="0" cy="0"/>
          <a:chOff x="0" y="0"/>
          <a:chExt cx="0" cy="0"/>
        </a:xfrm>
      </p:grpSpPr>
      <p:pic>
        <p:nvPicPr>
          <p:cNvPr id="230" name="Google Shape;230;g63472f5269_0_78"/>
          <p:cNvPicPr preferRelativeResize="0"/>
          <p:nvPr/>
        </p:nvPicPr>
        <p:blipFill>
          <a:blip r:embed="rId3">
            <a:alphaModFix/>
          </a:blip>
          <a:stretch>
            <a:fillRect/>
          </a:stretch>
        </p:blipFill>
        <p:spPr>
          <a:xfrm>
            <a:off x="832675" y="29350"/>
            <a:ext cx="7478625" cy="4932375"/>
          </a:xfrm>
          <a:prstGeom prst="rect">
            <a:avLst/>
          </a:prstGeom>
          <a:noFill/>
          <a:ln>
            <a:noFill/>
          </a:ln>
        </p:spPr>
      </p:pic>
      <p:pic>
        <p:nvPicPr>
          <p:cNvPr id="231" name="Google Shape;231;g63472f5269_0_78"/>
          <p:cNvPicPr preferRelativeResize="0"/>
          <p:nvPr/>
        </p:nvPicPr>
        <p:blipFill>
          <a:blip r:embed="rId4">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pic>
        <p:nvPicPr>
          <p:cNvPr id="236" name="Google Shape;236;g63472f5269_0_88"/>
          <p:cNvPicPr preferRelativeResize="0"/>
          <p:nvPr/>
        </p:nvPicPr>
        <p:blipFill>
          <a:blip r:embed="rId3">
            <a:alphaModFix/>
          </a:blip>
          <a:stretch>
            <a:fillRect/>
          </a:stretch>
        </p:blipFill>
        <p:spPr>
          <a:xfrm>
            <a:off x="746488" y="144925"/>
            <a:ext cx="3317925" cy="2536300"/>
          </a:xfrm>
          <a:prstGeom prst="rect">
            <a:avLst/>
          </a:prstGeom>
          <a:noFill/>
          <a:ln>
            <a:noFill/>
          </a:ln>
        </p:spPr>
      </p:pic>
      <p:pic>
        <p:nvPicPr>
          <p:cNvPr id="237" name="Google Shape;237;g63472f5269_0_88"/>
          <p:cNvPicPr preferRelativeResize="0"/>
          <p:nvPr/>
        </p:nvPicPr>
        <p:blipFill>
          <a:blip r:embed="rId4">
            <a:alphaModFix/>
          </a:blip>
          <a:stretch>
            <a:fillRect/>
          </a:stretch>
        </p:blipFill>
        <p:spPr>
          <a:xfrm>
            <a:off x="4488163" y="1522550"/>
            <a:ext cx="4591050" cy="3476625"/>
          </a:xfrm>
          <a:prstGeom prst="rect">
            <a:avLst/>
          </a:prstGeom>
          <a:noFill/>
          <a:ln>
            <a:noFill/>
          </a:ln>
        </p:spPr>
      </p:pic>
      <p:pic>
        <p:nvPicPr>
          <p:cNvPr id="238" name="Google Shape;238;g63472f5269_0_88"/>
          <p:cNvPicPr preferRelativeResize="0"/>
          <p:nvPr/>
        </p:nvPicPr>
        <p:blipFill>
          <a:blip r:embed="rId5">
            <a:alphaModFix/>
          </a:blip>
          <a:stretch>
            <a:fillRect/>
          </a:stretch>
        </p:blipFill>
        <p:spPr>
          <a:xfrm>
            <a:off x="109925" y="2759675"/>
            <a:ext cx="4591051" cy="2295525"/>
          </a:xfrm>
          <a:prstGeom prst="rect">
            <a:avLst/>
          </a:prstGeom>
          <a:noFill/>
          <a:ln>
            <a:noFill/>
          </a:ln>
        </p:spPr>
      </p:pic>
      <p:sp>
        <p:nvSpPr>
          <p:cNvPr id="239" name="Google Shape;239;g63472f5269_0_88"/>
          <p:cNvSpPr txBox="1"/>
          <p:nvPr>
            <p:ph type="title"/>
          </p:nvPr>
        </p:nvSpPr>
        <p:spPr>
          <a:xfrm>
            <a:off x="6080500" y="567875"/>
            <a:ext cx="1406400" cy="691800"/>
          </a:xfrm>
          <a:prstGeom prst="rect">
            <a:avLst/>
          </a:prstGeom>
          <a:solidFill>
            <a:srgbClr val="5BB681">
              <a:alpha val="70980"/>
            </a:srgbClr>
          </a:solidFill>
        </p:spPr>
        <p:txBody>
          <a:bodyPr anchorCtr="0" anchor="ctr" bIns="91425" lIns="91425" spcFirstLastPara="1" rIns="91425" wrap="square" tIns="91425">
            <a:noAutofit/>
          </a:bodyPr>
          <a:lstStyle/>
          <a:p>
            <a:pPr indent="0" lvl="0" marL="0" rtl="0" algn="l">
              <a:spcBef>
                <a:spcPts val="0"/>
              </a:spcBef>
              <a:spcAft>
                <a:spcPts val="0"/>
              </a:spcAft>
              <a:buNone/>
            </a:pPr>
            <a:r>
              <a:rPr lang="es" sz="2600">
                <a:solidFill>
                  <a:srgbClr val="FFFFFF"/>
                </a:solidFill>
                <a:latin typeface="Gill Sans"/>
                <a:ea typeface="Gill Sans"/>
                <a:cs typeface="Gill Sans"/>
                <a:sym typeface="Gill Sans"/>
              </a:rPr>
              <a:t> Payload</a:t>
            </a:r>
            <a:endParaRPr sz="2600">
              <a:solidFill>
                <a:srgbClr val="FFFFFF"/>
              </a:solidFill>
              <a:latin typeface="Gill Sans"/>
              <a:ea typeface="Gill Sans"/>
              <a:cs typeface="Gill Sans"/>
              <a:sym typeface="Gill Sans"/>
            </a:endParaRPr>
          </a:p>
        </p:txBody>
      </p:sp>
      <p:pic>
        <p:nvPicPr>
          <p:cNvPr id="240" name="Google Shape;240;g63472f5269_0_88"/>
          <p:cNvPicPr preferRelativeResize="0"/>
          <p:nvPr/>
        </p:nvPicPr>
        <p:blipFill>
          <a:blip r:embed="rId6">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pic>
        <p:nvPicPr>
          <p:cNvPr id="245" name="Google Shape;245;p18"/>
          <p:cNvPicPr preferRelativeResize="0"/>
          <p:nvPr/>
        </p:nvPicPr>
        <p:blipFill rotWithShape="1">
          <a:blip r:embed="rId3">
            <a:alphaModFix/>
          </a:blip>
          <a:srcRect b="10" l="0" r="0" t="0"/>
          <a:stretch/>
        </p:blipFill>
        <p:spPr>
          <a:xfrm>
            <a:off x="4197750" y="922675"/>
            <a:ext cx="4727725" cy="2028476"/>
          </a:xfrm>
          <a:prstGeom prst="rect">
            <a:avLst/>
          </a:prstGeom>
          <a:noFill/>
          <a:ln>
            <a:noFill/>
          </a:ln>
        </p:spPr>
      </p:pic>
      <p:pic>
        <p:nvPicPr>
          <p:cNvPr id="246" name="Google Shape;246;p18"/>
          <p:cNvPicPr preferRelativeResize="0"/>
          <p:nvPr/>
        </p:nvPicPr>
        <p:blipFill rotWithShape="1">
          <a:blip r:embed="rId4">
            <a:alphaModFix/>
          </a:blip>
          <a:srcRect b="0" l="0" r="0" t="0"/>
          <a:stretch/>
        </p:blipFill>
        <p:spPr>
          <a:xfrm>
            <a:off x="6072000" y="3004875"/>
            <a:ext cx="2853475" cy="1967451"/>
          </a:xfrm>
          <a:prstGeom prst="rect">
            <a:avLst/>
          </a:prstGeom>
          <a:noFill/>
          <a:ln>
            <a:noFill/>
          </a:ln>
        </p:spPr>
      </p:pic>
      <p:sp>
        <p:nvSpPr>
          <p:cNvPr id="247" name="Google Shape;247;p18"/>
          <p:cNvSpPr txBox="1"/>
          <p:nvPr/>
        </p:nvSpPr>
        <p:spPr>
          <a:xfrm>
            <a:off x="3072000" y="101250"/>
            <a:ext cx="3000000" cy="767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i="0" lang="es" sz="3600" u="none" cap="none" strike="noStrike">
                <a:solidFill>
                  <a:srgbClr val="000000"/>
                </a:solidFill>
                <a:latin typeface="Gill Sans"/>
                <a:ea typeface="Gill Sans"/>
                <a:cs typeface="Gill Sans"/>
                <a:sym typeface="Gill Sans"/>
              </a:rPr>
              <a:t>Tracking </a:t>
            </a:r>
            <a:endParaRPr i="0" sz="3600" u="none" cap="none" strike="noStrike">
              <a:solidFill>
                <a:srgbClr val="000000"/>
              </a:solidFill>
              <a:latin typeface="Gill Sans"/>
              <a:ea typeface="Gill Sans"/>
              <a:cs typeface="Gill Sans"/>
              <a:sym typeface="Gill Sans"/>
            </a:endParaRPr>
          </a:p>
        </p:txBody>
      </p:sp>
      <p:pic>
        <p:nvPicPr>
          <p:cNvPr id="248" name="Google Shape;248;p18"/>
          <p:cNvPicPr preferRelativeResize="0"/>
          <p:nvPr/>
        </p:nvPicPr>
        <p:blipFill rotWithShape="1">
          <a:blip r:embed="rId5">
            <a:alphaModFix/>
          </a:blip>
          <a:srcRect b="0" l="0" r="0" t="0"/>
          <a:stretch/>
        </p:blipFill>
        <p:spPr>
          <a:xfrm>
            <a:off x="330875" y="868950"/>
            <a:ext cx="2741124" cy="4049532"/>
          </a:xfrm>
          <a:prstGeom prst="rect">
            <a:avLst/>
          </a:prstGeom>
          <a:noFill/>
          <a:ln>
            <a:noFill/>
          </a:ln>
        </p:spPr>
      </p:pic>
      <p:sp>
        <p:nvSpPr>
          <p:cNvPr id="249" name="Google Shape;249;p18"/>
          <p:cNvSpPr txBox="1"/>
          <p:nvPr/>
        </p:nvSpPr>
        <p:spPr>
          <a:xfrm>
            <a:off x="3137950" y="3193175"/>
            <a:ext cx="4073400" cy="172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i="0" lang="es" sz="1000" u="none" cap="none" strike="noStrike">
                <a:solidFill>
                  <a:srgbClr val="000000"/>
                </a:solidFill>
                <a:latin typeface="Gill Sans"/>
                <a:ea typeface="Gill Sans"/>
                <a:cs typeface="Gill Sans"/>
                <a:sym typeface="Gill Sans"/>
              </a:rPr>
              <a:t>Journal of Astronomical Telescopes, </a:t>
            </a:r>
            <a:endParaRPr i="0" sz="10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rPr i="0" lang="es" sz="1000" u="none" cap="none" strike="noStrike">
                <a:solidFill>
                  <a:srgbClr val="000000"/>
                </a:solidFill>
                <a:latin typeface="Gill Sans"/>
                <a:ea typeface="Gill Sans"/>
                <a:cs typeface="Gill Sans"/>
                <a:sym typeface="Gill Sans"/>
              </a:rPr>
              <a:t>Instruments and Systems.</a:t>
            </a:r>
            <a:endParaRPr i="0" sz="10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i="0" sz="10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rPr i="0" lang="es" sz="1000" u="none" cap="none" strike="noStrike">
                <a:solidFill>
                  <a:srgbClr val="000000"/>
                </a:solidFill>
                <a:latin typeface="Gill Sans"/>
                <a:ea typeface="Gill Sans"/>
                <a:cs typeface="Gill Sans"/>
                <a:sym typeface="Gill Sans"/>
              </a:rPr>
              <a:t>Rapid telescope pointing calibration: </a:t>
            </a:r>
            <a:br>
              <a:rPr i="0" lang="es" sz="1000" u="none" cap="none" strike="noStrike">
                <a:solidFill>
                  <a:srgbClr val="000000"/>
                </a:solidFill>
                <a:latin typeface="Gill Sans"/>
                <a:ea typeface="Gill Sans"/>
                <a:cs typeface="Gill Sans"/>
                <a:sym typeface="Gill Sans"/>
              </a:rPr>
            </a:br>
            <a:r>
              <a:rPr i="0" lang="es" sz="1000" u="none" cap="none" strike="noStrike">
                <a:solidFill>
                  <a:srgbClr val="000000"/>
                </a:solidFill>
                <a:latin typeface="Gill Sans"/>
                <a:ea typeface="Gill Sans"/>
                <a:cs typeface="Gill Sans"/>
                <a:sym typeface="Gill Sans"/>
              </a:rPr>
              <a:t>A quaternion-based solution </a:t>
            </a:r>
            <a:endParaRPr i="0" sz="10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rPr i="0" lang="es" sz="1000" u="none" cap="none" strike="noStrike">
                <a:solidFill>
                  <a:srgbClr val="000000"/>
                </a:solidFill>
                <a:latin typeface="Gill Sans"/>
                <a:ea typeface="Gill Sans"/>
                <a:cs typeface="Gill Sans"/>
                <a:sym typeface="Gill Sans"/>
              </a:rPr>
              <a:t>using low-cost hardware</a:t>
            </a:r>
            <a:endParaRPr i="0" sz="10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100"/>
              <a:buFont typeface="Arial"/>
              <a:buNone/>
            </a:pPr>
            <a:r>
              <a:t/>
            </a:r>
            <a:endParaRPr i="0" sz="10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100"/>
              <a:buFont typeface="Arial"/>
              <a:buNone/>
            </a:pPr>
            <a:r>
              <a:rPr i="0" lang="es" sz="1000" u="none" cap="none" strike="noStrike">
                <a:solidFill>
                  <a:srgbClr val="000000"/>
                </a:solidFill>
                <a:latin typeface="Gill Sans"/>
                <a:ea typeface="Gill Sans"/>
                <a:cs typeface="Gill Sans"/>
                <a:sym typeface="Gill Sans"/>
              </a:rPr>
              <a:t>Kathleen M. Riesing</a:t>
            </a:r>
            <a:endParaRPr i="0" sz="10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100"/>
              <a:buFont typeface="Arial"/>
              <a:buNone/>
            </a:pPr>
            <a:r>
              <a:rPr i="0" lang="es" sz="1000" u="none" cap="none" strike="noStrike">
                <a:solidFill>
                  <a:srgbClr val="000000"/>
                </a:solidFill>
                <a:latin typeface="Gill Sans"/>
                <a:ea typeface="Gill Sans"/>
                <a:cs typeface="Gill Sans"/>
                <a:sym typeface="Gill Sans"/>
              </a:rPr>
              <a:t>Hyosang Yoon</a:t>
            </a:r>
            <a:endParaRPr i="0" sz="10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rPr i="0" lang="es" sz="1000" u="none" cap="none" strike="noStrike">
                <a:solidFill>
                  <a:srgbClr val="000000"/>
                </a:solidFill>
                <a:latin typeface="Gill Sans"/>
                <a:ea typeface="Gill Sans"/>
                <a:cs typeface="Gill Sans"/>
                <a:sym typeface="Gill Sans"/>
              </a:rPr>
              <a:t>Kerri L. Cahoy</a:t>
            </a:r>
            <a:endParaRPr i="0" sz="1200" u="none" cap="none" strike="noStrike">
              <a:solidFill>
                <a:srgbClr val="000000"/>
              </a:solidFill>
              <a:latin typeface="Gill Sans"/>
              <a:ea typeface="Gill Sans"/>
              <a:cs typeface="Gill Sans"/>
              <a:sym typeface="Gill Sans"/>
            </a:endParaRPr>
          </a:p>
        </p:txBody>
      </p:sp>
      <p:pic>
        <p:nvPicPr>
          <p:cNvPr id="250" name="Google Shape;250;p18"/>
          <p:cNvPicPr preferRelativeResize="0"/>
          <p:nvPr/>
        </p:nvPicPr>
        <p:blipFill>
          <a:blip r:embed="rId6">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54" name="Shape 254"/>
        <p:cNvGrpSpPr/>
        <p:nvPr/>
      </p:nvGrpSpPr>
      <p:grpSpPr>
        <a:xfrm>
          <a:off x="0" y="0"/>
          <a:ext cx="0" cy="0"/>
          <a:chOff x="0" y="0"/>
          <a:chExt cx="0" cy="0"/>
        </a:xfrm>
      </p:grpSpPr>
      <p:pic>
        <p:nvPicPr>
          <p:cNvPr id="255" name="Google Shape;255;g63472f5269_0_11"/>
          <p:cNvPicPr preferRelativeResize="0"/>
          <p:nvPr/>
        </p:nvPicPr>
        <p:blipFill>
          <a:blip r:embed="rId3">
            <a:alphaModFix/>
          </a:blip>
          <a:stretch>
            <a:fillRect/>
          </a:stretch>
        </p:blipFill>
        <p:spPr>
          <a:xfrm>
            <a:off x="-206575" y="0"/>
            <a:ext cx="5143500" cy="5143500"/>
          </a:xfrm>
          <a:prstGeom prst="rect">
            <a:avLst/>
          </a:prstGeom>
          <a:noFill/>
          <a:ln>
            <a:noFill/>
          </a:ln>
        </p:spPr>
      </p:pic>
      <p:sp>
        <p:nvSpPr>
          <p:cNvPr id="256" name="Google Shape;256;g63472f5269_0_11"/>
          <p:cNvSpPr txBox="1"/>
          <p:nvPr>
            <p:ph type="title"/>
          </p:nvPr>
        </p:nvSpPr>
        <p:spPr>
          <a:xfrm>
            <a:off x="209125" y="342250"/>
            <a:ext cx="4432500" cy="824100"/>
          </a:xfrm>
          <a:prstGeom prst="rect">
            <a:avLst/>
          </a:prstGeom>
          <a:noFill/>
        </p:spPr>
        <p:txBody>
          <a:bodyPr anchorCtr="0" anchor="ctr" bIns="91425" lIns="91425" spcFirstLastPara="1" rIns="91425" wrap="square" tIns="91425">
            <a:noAutofit/>
          </a:bodyPr>
          <a:lstStyle/>
          <a:p>
            <a:pPr indent="0" lvl="0" marL="0" rtl="0" algn="ctr">
              <a:spcBef>
                <a:spcPts val="0"/>
              </a:spcBef>
              <a:spcAft>
                <a:spcPts val="0"/>
              </a:spcAft>
              <a:buNone/>
            </a:pPr>
            <a:r>
              <a:rPr lang="es" sz="2600">
                <a:latin typeface="Gill Sans"/>
                <a:ea typeface="Gill Sans"/>
                <a:cs typeface="Gill Sans"/>
                <a:sym typeface="Gill Sans"/>
              </a:rPr>
              <a:t>Error correction</a:t>
            </a:r>
            <a:endParaRPr sz="2600">
              <a:latin typeface="Gill Sans"/>
              <a:ea typeface="Gill Sans"/>
              <a:cs typeface="Gill Sans"/>
              <a:sym typeface="Gill Sans"/>
            </a:endParaRPr>
          </a:p>
          <a:p>
            <a:pPr indent="0" lvl="0" marL="0" rtl="0" algn="ctr">
              <a:spcBef>
                <a:spcPts val="0"/>
              </a:spcBef>
              <a:spcAft>
                <a:spcPts val="0"/>
              </a:spcAft>
              <a:buNone/>
            </a:pPr>
            <a:r>
              <a:rPr lang="es" sz="2600">
                <a:latin typeface="Gill Sans"/>
                <a:ea typeface="Gill Sans"/>
                <a:cs typeface="Gill Sans"/>
                <a:sym typeface="Gill Sans"/>
              </a:rPr>
              <a:t>Turbo codes &amp; Polar codes</a:t>
            </a:r>
            <a:endParaRPr sz="2600">
              <a:latin typeface="Gill Sans"/>
              <a:ea typeface="Gill Sans"/>
              <a:cs typeface="Gill Sans"/>
              <a:sym typeface="Gill Sans"/>
            </a:endParaRPr>
          </a:p>
        </p:txBody>
      </p:sp>
      <p:pic>
        <p:nvPicPr>
          <p:cNvPr id="257" name="Google Shape;257;g63472f5269_0_11"/>
          <p:cNvPicPr preferRelativeResize="0"/>
          <p:nvPr/>
        </p:nvPicPr>
        <p:blipFill>
          <a:blip r:embed="rId4">
            <a:alphaModFix/>
          </a:blip>
          <a:stretch>
            <a:fillRect/>
          </a:stretch>
        </p:blipFill>
        <p:spPr>
          <a:xfrm>
            <a:off x="4974550" y="0"/>
            <a:ext cx="5143500" cy="5143500"/>
          </a:xfrm>
          <a:prstGeom prst="rect">
            <a:avLst/>
          </a:prstGeom>
          <a:noFill/>
          <a:ln>
            <a:noFill/>
          </a:ln>
        </p:spPr>
      </p:pic>
      <p:pic>
        <p:nvPicPr>
          <p:cNvPr id="258" name="Google Shape;258;g63472f5269_0_11"/>
          <p:cNvPicPr preferRelativeResize="0"/>
          <p:nvPr/>
        </p:nvPicPr>
        <p:blipFill>
          <a:blip r:embed="rId5">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g63cb6e0605_0_221"/>
          <p:cNvSpPr txBox="1"/>
          <p:nvPr>
            <p:ph type="title"/>
          </p:nvPr>
        </p:nvSpPr>
        <p:spPr>
          <a:xfrm>
            <a:off x="4688513" y="701763"/>
            <a:ext cx="2347200" cy="691800"/>
          </a:xfrm>
          <a:prstGeom prst="rect">
            <a:avLst/>
          </a:prstGeom>
          <a:solidFill>
            <a:srgbClr val="5BB681">
              <a:alpha val="70980"/>
            </a:srgbClr>
          </a:solidFill>
        </p:spPr>
        <p:txBody>
          <a:bodyPr anchorCtr="0" anchor="ctr" bIns="91425" lIns="91425" spcFirstLastPara="1" rIns="91425" wrap="square" tIns="91425">
            <a:noAutofit/>
          </a:bodyPr>
          <a:lstStyle/>
          <a:p>
            <a:pPr indent="0" lvl="0" marL="0" rtl="0" algn="ctr">
              <a:spcBef>
                <a:spcPts val="0"/>
              </a:spcBef>
              <a:spcAft>
                <a:spcPts val="0"/>
              </a:spcAft>
              <a:buNone/>
            </a:pPr>
            <a:r>
              <a:rPr lang="es" sz="2600">
                <a:solidFill>
                  <a:srgbClr val="FFFFFF"/>
                </a:solidFill>
                <a:latin typeface="Gill Sans"/>
                <a:ea typeface="Gill Sans"/>
                <a:cs typeface="Gill Sans"/>
                <a:sym typeface="Gill Sans"/>
              </a:rPr>
              <a:t>Ground station</a:t>
            </a:r>
            <a:endParaRPr sz="2600">
              <a:solidFill>
                <a:srgbClr val="FFFFFF"/>
              </a:solidFill>
              <a:latin typeface="Gill Sans"/>
              <a:ea typeface="Gill Sans"/>
              <a:cs typeface="Gill Sans"/>
              <a:sym typeface="Gill Sans"/>
            </a:endParaRPr>
          </a:p>
        </p:txBody>
      </p:sp>
      <p:pic>
        <p:nvPicPr>
          <p:cNvPr id="264" name="Google Shape;264;g63cb6e0605_0_221"/>
          <p:cNvPicPr preferRelativeResize="0"/>
          <p:nvPr/>
        </p:nvPicPr>
        <p:blipFill>
          <a:blip r:embed="rId3">
            <a:alphaModFix/>
          </a:blip>
          <a:stretch>
            <a:fillRect/>
          </a:stretch>
        </p:blipFill>
        <p:spPr>
          <a:xfrm>
            <a:off x="48000" y="197925"/>
            <a:ext cx="3798396" cy="1846467"/>
          </a:xfrm>
          <a:prstGeom prst="rect">
            <a:avLst/>
          </a:prstGeom>
          <a:noFill/>
          <a:ln>
            <a:noFill/>
          </a:ln>
        </p:spPr>
      </p:pic>
      <p:pic>
        <p:nvPicPr>
          <p:cNvPr id="265" name="Google Shape;265;g63cb6e0605_0_221"/>
          <p:cNvPicPr preferRelativeResize="0"/>
          <p:nvPr/>
        </p:nvPicPr>
        <p:blipFill rotWithShape="1">
          <a:blip r:embed="rId4">
            <a:alphaModFix/>
          </a:blip>
          <a:srcRect b="-2669" l="0" r="0" t="0"/>
          <a:stretch/>
        </p:blipFill>
        <p:spPr>
          <a:xfrm>
            <a:off x="48000" y="2158375"/>
            <a:ext cx="3798406" cy="2924851"/>
          </a:xfrm>
          <a:prstGeom prst="rect">
            <a:avLst/>
          </a:prstGeom>
          <a:noFill/>
          <a:ln>
            <a:noFill/>
          </a:ln>
        </p:spPr>
      </p:pic>
      <p:pic>
        <p:nvPicPr>
          <p:cNvPr id="266" name="Google Shape;266;g63cb6e0605_0_221"/>
          <p:cNvPicPr preferRelativeResize="0"/>
          <p:nvPr/>
        </p:nvPicPr>
        <p:blipFill rotWithShape="1">
          <a:blip r:embed="rId5">
            <a:alphaModFix/>
          </a:blip>
          <a:srcRect b="17413" l="19896" r="8197" t="28791"/>
          <a:stretch/>
        </p:blipFill>
        <p:spPr>
          <a:xfrm>
            <a:off x="3971750" y="2158375"/>
            <a:ext cx="5087846" cy="2854522"/>
          </a:xfrm>
          <a:prstGeom prst="rect">
            <a:avLst/>
          </a:prstGeom>
          <a:noFill/>
          <a:ln>
            <a:noFill/>
          </a:ln>
        </p:spPr>
      </p:pic>
      <p:pic>
        <p:nvPicPr>
          <p:cNvPr id="267" name="Google Shape;267;g63cb6e0605_0_221"/>
          <p:cNvPicPr preferRelativeResize="0"/>
          <p:nvPr/>
        </p:nvPicPr>
        <p:blipFill>
          <a:blip r:embed="rId6">
            <a:alphaModFix/>
          </a:blip>
          <a:stretch>
            <a:fillRect/>
          </a:stretch>
        </p:blipFill>
        <p:spPr>
          <a:xfrm>
            <a:off x="7570672" y="124427"/>
            <a:ext cx="1326486" cy="1846475"/>
          </a:xfrm>
          <a:prstGeom prst="rect">
            <a:avLst/>
          </a:prstGeom>
          <a:noFill/>
          <a:ln>
            <a:noFill/>
          </a:ln>
        </p:spPr>
      </p:pic>
      <p:sp>
        <p:nvSpPr>
          <p:cNvPr id="268" name="Google Shape;268;g63cb6e0605_0_221"/>
          <p:cNvSpPr txBox="1"/>
          <p:nvPr/>
        </p:nvSpPr>
        <p:spPr>
          <a:xfrm>
            <a:off x="5403863" y="1590125"/>
            <a:ext cx="1187700" cy="37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latin typeface="Gill Sans"/>
                <a:ea typeface="Gill Sans"/>
                <a:cs typeface="Gill Sans"/>
                <a:sym typeface="Gill Sans"/>
              </a:rPr>
              <a:t>Alberto EA8DHC</a:t>
            </a:r>
            <a:endParaRPr>
              <a:latin typeface="Gill Sans"/>
              <a:ea typeface="Gill Sans"/>
              <a:cs typeface="Gill Sans"/>
              <a:sym typeface="Gill Sans"/>
            </a:endParaRPr>
          </a:p>
        </p:txBody>
      </p:sp>
      <p:sp>
        <p:nvSpPr>
          <p:cNvPr id="269" name="Google Shape;269;g63cb6e0605_0_221"/>
          <p:cNvSpPr txBox="1"/>
          <p:nvPr/>
        </p:nvSpPr>
        <p:spPr>
          <a:xfrm>
            <a:off x="6713575" y="1564175"/>
            <a:ext cx="857100" cy="42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latin typeface="Gill Sans"/>
                <a:ea typeface="Gill Sans"/>
                <a:cs typeface="Gill Sans"/>
                <a:sym typeface="Gill Sans"/>
              </a:rPr>
              <a:t>Pablo</a:t>
            </a:r>
            <a:endParaRPr>
              <a:latin typeface="Gill Sans"/>
              <a:ea typeface="Gill Sans"/>
              <a:cs typeface="Gill Sans"/>
              <a:sym typeface="Gill Sans"/>
            </a:endParaRPr>
          </a:p>
          <a:p>
            <a:pPr indent="0" lvl="0" marL="0" rtl="0" algn="ctr">
              <a:spcBef>
                <a:spcPts val="0"/>
              </a:spcBef>
              <a:spcAft>
                <a:spcPts val="0"/>
              </a:spcAft>
              <a:buNone/>
            </a:pPr>
            <a:r>
              <a:rPr lang="es">
                <a:latin typeface="Gill Sans"/>
                <a:ea typeface="Gill Sans"/>
                <a:cs typeface="Gill Sans"/>
                <a:sym typeface="Gill Sans"/>
              </a:rPr>
              <a:t>EA8HZ</a:t>
            </a:r>
            <a:endParaRPr>
              <a:latin typeface="Gill Sans"/>
              <a:ea typeface="Gill Sans"/>
              <a:cs typeface="Gill Sans"/>
              <a:sym typeface="Gill Sans"/>
            </a:endParaRPr>
          </a:p>
        </p:txBody>
      </p:sp>
      <p:cxnSp>
        <p:nvCxnSpPr>
          <p:cNvPr id="270" name="Google Shape;270;g63cb6e0605_0_221"/>
          <p:cNvCxnSpPr/>
          <p:nvPr/>
        </p:nvCxnSpPr>
        <p:spPr>
          <a:xfrm>
            <a:off x="5959425" y="2272225"/>
            <a:ext cx="186000" cy="392400"/>
          </a:xfrm>
          <a:prstGeom prst="straightConnector1">
            <a:avLst/>
          </a:prstGeom>
          <a:noFill/>
          <a:ln cap="flat" cmpd="sng" w="19050">
            <a:solidFill>
              <a:srgbClr val="000000"/>
            </a:solidFill>
            <a:prstDash val="solid"/>
            <a:round/>
            <a:headEnd len="med" w="med" type="none"/>
            <a:tailEnd len="med" w="med" type="triangle"/>
          </a:ln>
        </p:spPr>
      </p:cxnSp>
      <p:cxnSp>
        <p:nvCxnSpPr>
          <p:cNvPr id="271" name="Google Shape;271;g63cb6e0605_0_221"/>
          <p:cNvCxnSpPr/>
          <p:nvPr/>
        </p:nvCxnSpPr>
        <p:spPr>
          <a:xfrm flipH="1">
            <a:off x="6888625" y="2247625"/>
            <a:ext cx="260700" cy="441600"/>
          </a:xfrm>
          <a:prstGeom prst="straightConnector1">
            <a:avLst/>
          </a:prstGeom>
          <a:noFill/>
          <a:ln cap="flat" cmpd="sng" w="19050">
            <a:solidFill>
              <a:srgbClr val="000000"/>
            </a:solidFill>
            <a:prstDash val="solid"/>
            <a:round/>
            <a:headEnd len="med" w="med" type="none"/>
            <a:tailEnd len="med" w="med" type="triangle"/>
          </a:ln>
        </p:spPr>
      </p:cxnSp>
      <p:pic>
        <p:nvPicPr>
          <p:cNvPr id="272" name="Google Shape;272;g63cb6e0605_0_221"/>
          <p:cNvPicPr preferRelativeResize="0"/>
          <p:nvPr/>
        </p:nvPicPr>
        <p:blipFill>
          <a:blip r:embed="rId7">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g63472f5269_0_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63472f5269_0_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79" name="Google Shape;279;g63472f5269_0_26"/>
          <p:cNvPicPr preferRelativeResize="0"/>
          <p:nvPr/>
        </p:nvPicPr>
        <p:blipFill rotWithShape="1">
          <a:blip r:embed="rId3">
            <a:alphaModFix/>
          </a:blip>
          <a:srcRect b="7813" l="0" r="0" t="7805"/>
          <a:stretch/>
        </p:blipFill>
        <p:spPr>
          <a:xfrm>
            <a:off x="0" y="0"/>
            <a:ext cx="9144002" cy="5143501"/>
          </a:xfrm>
          <a:prstGeom prst="rect">
            <a:avLst/>
          </a:prstGeom>
          <a:noFill/>
          <a:ln>
            <a:noFill/>
          </a:ln>
        </p:spPr>
      </p:pic>
      <p:sp>
        <p:nvSpPr>
          <p:cNvPr id="280" name="Google Shape;280;g63472f5269_0_26"/>
          <p:cNvSpPr/>
          <p:nvPr/>
        </p:nvSpPr>
        <p:spPr>
          <a:xfrm>
            <a:off x="3206450" y="1683150"/>
            <a:ext cx="432600" cy="432600"/>
          </a:xfrm>
          <a:prstGeom prst="ellipse">
            <a:avLst/>
          </a:prstGeom>
          <a:noFill/>
          <a:ln cap="flat" cmpd="sng" w="38100">
            <a:solidFill>
              <a:srgbClr val="FF3D3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63472f5269_0_26"/>
          <p:cNvSpPr/>
          <p:nvPr/>
        </p:nvSpPr>
        <p:spPr>
          <a:xfrm>
            <a:off x="4195750" y="2775875"/>
            <a:ext cx="432600" cy="432600"/>
          </a:xfrm>
          <a:prstGeom prst="ellipse">
            <a:avLst/>
          </a:prstGeom>
          <a:noFill/>
          <a:ln cap="flat" cmpd="sng" w="38100">
            <a:solidFill>
              <a:srgbClr val="FF3D3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2" name="Google Shape;282;g63472f5269_0_26"/>
          <p:cNvCxnSpPr/>
          <p:nvPr/>
        </p:nvCxnSpPr>
        <p:spPr>
          <a:xfrm>
            <a:off x="2980775" y="1278825"/>
            <a:ext cx="263400" cy="366600"/>
          </a:xfrm>
          <a:prstGeom prst="straightConnector1">
            <a:avLst/>
          </a:prstGeom>
          <a:noFill/>
          <a:ln cap="flat" cmpd="sng" w="28575">
            <a:solidFill>
              <a:srgbClr val="FF3D3D"/>
            </a:solidFill>
            <a:prstDash val="solid"/>
            <a:round/>
            <a:headEnd len="med" w="med" type="none"/>
            <a:tailEnd len="med" w="med" type="triangle"/>
          </a:ln>
        </p:spPr>
      </p:cxnSp>
      <p:cxnSp>
        <p:nvCxnSpPr>
          <p:cNvPr id="283" name="Google Shape;283;g63472f5269_0_26"/>
          <p:cNvCxnSpPr/>
          <p:nvPr/>
        </p:nvCxnSpPr>
        <p:spPr>
          <a:xfrm flipH="1">
            <a:off x="4628350" y="2360175"/>
            <a:ext cx="289500" cy="340200"/>
          </a:xfrm>
          <a:prstGeom prst="straightConnector1">
            <a:avLst/>
          </a:prstGeom>
          <a:noFill/>
          <a:ln cap="flat" cmpd="sng" w="28575">
            <a:solidFill>
              <a:srgbClr val="FF3D3D"/>
            </a:solidFill>
            <a:prstDash val="solid"/>
            <a:round/>
            <a:headEnd len="med" w="med" type="none"/>
            <a:tailEnd len="med" w="med" type="triangle"/>
          </a:ln>
        </p:spPr>
      </p:cxnSp>
      <p:pic>
        <p:nvPicPr>
          <p:cNvPr id="284" name="Google Shape;284;g63472f5269_0_26"/>
          <p:cNvPicPr preferRelativeResize="0"/>
          <p:nvPr/>
        </p:nvPicPr>
        <p:blipFill>
          <a:blip r:embed="rId4">
            <a:alphaModFix/>
          </a:blip>
          <a:stretch>
            <a:fillRect/>
          </a:stretch>
        </p:blipFill>
        <p:spPr>
          <a:xfrm>
            <a:off x="7363757" y="4634897"/>
            <a:ext cx="1867866" cy="572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288" name="Shape 288"/>
        <p:cNvGrpSpPr/>
        <p:nvPr/>
      </p:nvGrpSpPr>
      <p:grpSpPr>
        <a:xfrm>
          <a:off x="0" y="0"/>
          <a:ext cx="0" cy="0"/>
          <a:chOff x="0" y="0"/>
          <a:chExt cx="0" cy="0"/>
        </a:xfrm>
      </p:grpSpPr>
      <p:pic>
        <p:nvPicPr>
          <p:cNvPr id="289" name="Google Shape;289;g63cb6e0605_0_211"/>
          <p:cNvPicPr preferRelativeResize="0"/>
          <p:nvPr/>
        </p:nvPicPr>
        <p:blipFill>
          <a:blip r:embed="rId3">
            <a:alphaModFix/>
          </a:blip>
          <a:stretch>
            <a:fillRect/>
          </a:stretch>
        </p:blipFill>
        <p:spPr>
          <a:xfrm>
            <a:off x="627113" y="94725"/>
            <a:ext cx="7889775" cy="4954050"/>
          </a:xfrm>
          <a:prstGeom prst="rect">
            <a:avLst/>
          </a:prstGeom>
          <a:noFill/>
          <a:ln>
            <a:noFill/>
          </a:ln>
        </p:spPr>
      </p:pic>
      <p:pic>
        <p:nvPicPr>
          <p:cNvPr id="290" name="Google Shape;290;g63cb6e0605_0_211"/>
          <p:cNvPicPr preferRelativeResize="0"/>
          <p:nvPr/>
        </p:nvPicPr>
        <p:blipFill>
          <a:blip r:embed="rId4">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94" name="Shape 294"/>
        <p:cNvGrpSpPr/>
        <p:nvPr/>
      </p:nvGrpSpPr>
      <p:grpSpPr>
        <a:xfrm>
          <a:off x="0" y="0"/>
          <a:ext cx="0" cy="0"/>
          <a:chOff x="0" y="0"/>
          <a:chExt cx="0" cy="0"/>
        </a:xfrm>
      </p:grpSpPr>
      <p:pic>
        <p:nvPicPr>
          <p:cNvPr id="295" name="Google Shape;295;g63472f5269_0_110"/>
          <p:cNvPicPr preferRelativeResize="0"/>
          <p:nvPr/>
        </p:nvPicPr>
        <p:blipFill rotWithShape="1">
          <a:blip r:embed="rId3">
            <a:alphaModFix/>
          </a:blip>
          <a:srcRect b="15569" l="0" r="0" t="0"/>
          <a:stretch/>
        </p:blipFill>
        <p:spPr>
          <a:xfrm>
            <a:off x="0" y="0"/>
            <a:ext cx="9144000" cy="5143501"/>
          </a:xfrm>
          <a:prstGeom prst="rect">
            <a:avLst/>
          </a:prstGeom>
          <a:noFill/>
          <a:ln>
            <a:noFill/>
          </a:ln>
        </p:spPr>
      </p:pic>
      <p:pic>
        <p:nvPicPr>
          <p:cNvPr id="296" name="Google Shape;296;g63472f5269_0_110"/>
          <p:cNvPicPr preferRelativeResize="0"/>
          <p:nvPr/>
        </p:nvPicPr>
        <p:blipFill>
          <a:blip r:embed="rId4">
            <a:alphaModFix/>
          </a:blip>
          <a:stretch>
            <a:fillRect/>
          </a:stretch>
        </p:blipFill>
        <p:spPr>
          <a:xfrm>
            <a:off x="283700" y="4104875"/>
            <a:ext cx="2443225" cy="855075"/>
          </a:xfrm>
          <a:prstGeom prst="rect">
            <a:avLst/>
          </a:prstGeom>
          <a:noFill/>
          <a:ln>
            <a:noFill/>
          </a:ln>
        </p:spPr>
      </p:pic>
      <p:pic>
        <p:nvPicPr>
          <p:cNvPr id="297" name="Google Shape;297;g63472f5269_0_110"/>
          <p:cNvPicPr preferRelativeResize="0"/>
          <p:nvPr/>
        </p:nvPicPr>
        <p:blipFill>
          <a:blip r:embed="rId5">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301" name="Shape 301"/>
        <p:cNvGrpSpPr/>
        <p:nvPr/>
      </p:nvGrpSpPr>
      <p:grpSpPr>
        <a:xfrm>
          <a:off x="0" y="0"/>
          <a:ext cx="0" cy="0"/>
          <a:chOff x="0" y="0"/>
          <a:chExt cx="0" cy="0"/>
        </a:xfrm>
      </p:grpSpPr>
      <p:pic>
        <p:nvPicPr>
          <p:cNvPr id="302" name="Google Shape;302;g63d61ea564_4_20"/>
          <p:cNvPicPr preferRelativeResize="0"/>
          <p:nvPr/>
        </p:nvPicPr>
        <p:blipFill>
          <a:blip r:embed="rId3">
            <a:alphaModFix/>
          </a:blip>
          <a:stretch>
            <a:fillRect/>
          </a:stretch>
        </p:blipFill>
        <p:spPr>
          <a:xfrm>
            <a:off x="1" y="-3500"/>
            <a:ext cx="9144000" cy="6092169"/>
          </a:xfrm>
          <a:prstGeom prst="rect">
            <a:avLst/>
          </a:prstGeom>
          <a:noFill/>
          <a:ln>
            <a:noFill/>
          </a:ln>
        </p:spPr>
      </p:pic>
      <p:pic>
        <p:nvPicPr>
          <p:cNvPr id="303" name="Google Shape;303;g63d61ea564_4_20"/>
          <p:cNvPicPr preferRelativeResize="0"/>
          <p:nvPr/>
        </p:nvPicPr>
        <p:blipFill>
          <a:blip r:embed="rId4">
            <a:alphaModFix/>
          </a:blip>
          <a:stretch>
            <a:fillRect/>
          </a:stretch>
        </p:blipFill>
        <p:spPr>
          <a:xfrm>
            <a:off x="156925" y="4312125"/>
            <a:ext cx="2500375" cy="875100"/>
          </a:xfrm>
          <a:prstGeom prst="rect">
            <a:avLst/>
          </a:prstGeom>
          <a:noFill/>
          <a:ln>
            <a:noFill/>
          </a:ln>
        </p:spPr>
      </p:pic>
      <p:pic>
        <p:nvPicPr>
          <p:cNvPr id="304" name="Google Shape;304;g63d61ea564_4_20"/>
          <p:cNvPicPr preferRelativeResize="0"/>
          <p:nvPr/>
        </p:nvPicPr>
        <p:blipFill>
          <a:blip r:embed="rId5">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g63472f5269_0_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63472f5269_0_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59" name="Google Shape;159;g63472f5269_0_45"/>
          <p:cNvPicPr preferRelativeResize="0"/>
          <p:nvPr/>
        </p:nvPicPr>
        <p:blipFill>
          <a:blip r:embed="rId3">
            <a:alphaModFix/>
          </a:blip>
          <a:stretch>
            <a:fillRect/>
          </a:stretch>
        </p:blipFill>
        <p:spPr>
          <a:xfrm>
            <a:off x="0" y="-702450"/>
            <a:ext cx="9144000" cy="6096000"/>
          </a:xfrm>
          <a:prstGeom prst="rect">
            <a:avLst/>
          </a:prstGeom>
          <a:noFill/>
          <a:ln>
            <a:noFill/>
          </a:ln>
        </p:spPr>
      </p:pic>
      <p:sp>
        <p:nvSpPr>
          <p:cNvPr id="160" name="Google Shape;160;g63472f5269_0_45"/>
          <p:cNvSpPr txBox="1"/>
          <p:nvPr>
            <p:ph type="title"/>
          </p:nvPr>
        </p:nvSpPr>
        <p:spPr>
          <a:xfrm>
            <a:off x="473900" y="325925"/>
            <a:ext cx="2205900" cy="691800"/>
          </a:xfrm>
          <a:prstGeom prst="rect">
            <a:avLst/>
          </a:prstGeom>
          <a:solidFill>
            <a:srgbClr val="5BB681">
              <a:alpha val="70980"/>
            </a:srgbClr>
          </a:solidFill>
        </p:spPr>
        <p:txBody>
          <a:bodyPr anchorCtr="0" anchor="ctr" bIns="91425" lIns="91425" spcFirstLastPara="1" rIns="91425" wrap="square" tIns="91425">
            <a:noAutofit/>
          </a:bodyPr>
          <a:lstStyle/>
          <a:p>
            <a:pPr indent="0" lvl="0" marL="0" rtl="0" algn="l">
              <a:spcBef>
                <a:spcPts val="0"/>
              </a:spcBef>
              <a:spcAft>
                <a:spcPts val="0"/>
              </a:spcAft>
              <a:buNone/>
            </a:pPr>
            <a:r>
              <a:rPr lang="es" sz="2600">
                <a:latin typeface="Gill Sans"/>
                <a:ea typeface="Gill Sans"/>
                <a:cs typeface="Gill Sans"/>
                <a:sym typeface="Gill Sans"/>
              </a:rPr>
              <a:t> Who are we</a:t>
            </a:r>
            <a:r>
              <a:rPr lang="es" sz="2600">
                <a:latin typeface="Gill Sans"/>
                <a:ea typeface="Gill Sans"/>
                <a:cs typeface="Gill Sans"/>
                <a:sym typeface="Gill Sans"/>
              </a:rPr>
              <a:t>?</a:t>
            </a:r>
            <a:endParaRPr sz="2600">
              <a:latin typeface="Gill Sans"/>
              <a:ea typeface="Gill Sans"/>
              <a:cs typeface="Gill Sans"/>
              <a:sym typeface="Gill Sans"/>
            </a:endParaRPr>
          </a:p>
        </p:txBody>
      </p:sp>
      <p:pic>
        <p:nvPicPr>
          <p:cNvPr id="161" name="Google Shape;161;g63472f5269_0_45"/>
          <p:cNvPicPr preferRelativeResize="0"/>
          <p:nvPr/>
        </p:nvPicPr>
        <p:blipFill>
          <a:blip r:embed="rId4">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08" name="Shape 308"/>
        <p:cNvGrpSpPr/>
        <p:nvPr/>
      </p:nvGrpSpPr>
      <p:grpSpPr>
        <a:xfrm>
          <a:off x="0" y="0"/>
          <a:ext cx="0" cy="0"/>
          <a:chOff x="0" y="0"/>
          <a:chExt cx="0" cy="0"/>
        </a:xfrm>
      </p:grpSpPr>
      <p:sp>
        <p:nvSpPr>
          <p:cNvPr id="309" name="Google Shape;309;g63d61ea564_4_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radian</a:t>
            </a:r>
            <a:endParaRPr/>
          </a:p>
        </p:txBody>
      </p:sp>
      <p:pic>
        <p:nvPicPr>
          <p:cNvPr id="310" name="Google Shape;310;g63d61ea564_4_14"/>
          <p:cNvPicPr preferRelativeResize="0"/>
          <p:nvPr/>
        </p:nvPicPr>
        <p:blipFill>
          <a:blip r:embed="rId3">
            <a:alphaModFix/>
          </a:blip>
          <a:stretch>
            <a:fillRect/>
          </a:stretch>
        </p:blipFill>
        <p:spPr>
          <a:xfrm>
            <a:off x="1213200" y="1848599"/>
            <a:ext cx="6717599" cy="1446300"/>
          </a:xfrm>
          <a:prstGeom prst="rect">
            <a:avLst/>
          </a:prstGeom>
          <a:noFill/>
          <a:ln>
            <a:noFill/>
          </a:ln>
        </p:spPr>
      </p:pic>
      <p:pic>
        <p:nvPicPr>
          <p:cNvPr id="311" name="Google Shape;311;g63d61ea564_4_14"/>
          <p:cNvPicPr preferRelativeResize="0"/>
          <p:nvPr/>
        </p:nvPicPr>
        <p:blipFill>
          <a:blip r:embed="rId4">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317" name="Google Shape;317;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pic>
        <p:nvPicPr>
          <p:cNvPr id="318" name="Google Shape;318;p12"/>
          <p:cNvPicPr preferRelativeResize="0"/>
          <p:nvPr/>
        </p:nvPicPr>
        <p:blipFill rotWithShape="1">
          <a:blip r:embed="rId3">
            <a:alphaModFix/>
          </a:blip>
          <a:srcRect b="6579" l="0" r="-633" t="2171"/>
          <a:stretch/>
        </p:blipFill>
        <p:spPr>
          <a:xfrm>
            <a:off x="0" y="-417775"/>
            <a:ext cx="9354475" cy="5653497"/>
          </a:xfrm>
          <a:prstGeom prst="rect">
            <a:avLst/>
          </a:prstGeom>
          <a:noFill/>
          <a:ln>
            <a:noFill/>
          </a:ln>
        </p:spPr>
      </p:pic>
      <p:pic>
        <p:nvPicPr>
          <p:cNvPr id="319" name="Google Shape;319;p12"/>
          <p:cNvPicPr preferRelativeResize="0"/>
          <p:nvPr/>
        </p:nvPicPr>
        <p:blipFill rotWithShape="1">
          <a:blip r:embed="rId4">
            <a:alphaModFix/>
          </a:blip>
          <a:srcRect b="23246" l="0" r="0" t="16512"/>
          <a:stretch/>
        </p:blipFill>
        <p:spPr>
          <a:xfrm>
            <a:off x="413925" y="3381000"/>
            <a:ext cx="2510800" cy="1512573"/>
          </a:xfrm>
          <a:prstGeom prst="rect">
            <a:avLst/>
          </a:prstGeom>
          <a:noFill/>
          <a:ln>
            <a:noFill/>
          </a:ln>
        </p:spPr>
      </p:pic>
      <p:pic>
        <p:nvPicPr>
          <p:cNvPr id="320" name="Google Shape;320;p12"/>
          <p:cNvPicPr preferRelativeResize="0"/>
          <p:nvPr/>
        </p:nvPicPr>
        <p:blipFill rotWithShape="1">
          <a:blip r:embed="rId5">
            <a:alphaModFix/>
          </a:blip>
          <a:srcRect b="0" l="0" r="0" t="53310"/>
          <a:stretch/>
        </p:blipFill>
        <p:spPr>
          <a:xfrm>
            <a:off x="413925" y="2625663"/>
            <a:ext cx="2510801" cy="639418"/>
          </a:xfrm>
          <a:prstGeom prst="rect">
            <a:avLst/>
          </a:prstGeom>
          <a:noFill/>
          <a:ln>
            <a:noFill/>
          </a:ln>
        </p:spPr>
      </p:pic>
      <p:pic>
        <p:nvPicPr>
          <p:cNvPr id="321" name="Google Shape;321;p12"/>
          <p:cNvPicPr preferRelativeResize="0"/>
          <p:nvPr/>
        </p:nvPicPr>
        <p:blipFill>
          <a:blip r:embed="rId6">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325" name="Shape 325"/>
        <p:cNvGrpSpPr/>
        <p:nvPr/>
      </p:nvGrpSpPr>
      <p:grpSpPr>
        <a:xfrm>
          <a:off x="0" y="0"/>
          <a:ext cx="0" cy="0"/>
          <a:chOff x="0" y="0"/>
          <a:chExt cx="0" cy="0"/>
        </a:xfrm>
      </p:grpSpPr>
      <p:sp>
        <p:nvSpPr>
          <p:cNvPr id="326" name="Google Shape;326;p21"/>
          <p:cNvSpPr/>
          <p:nvPr/>
        </p:nvSpPr>
        <p:spPr>
          <a:xfrm>
            <a:off x="0" y="4141550"/>
            <a:ext cx="9144000" cy="1002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7" name="Google Shape;327;p21"/>
          <p:cNvPicPr preferRelativeResize="0"/>
          <p:nvPr/>
        </p:nvPicPr>
        <p:blipFill rotWithShape="1">
          <a:blip r:embed="rId3">
            <a:alphaModFix/>
          </a:blip>
          <a:srcRect b="0" l="12438" r="11013" t="0"/>
          <a:stretch/>
        </p:blipFill>
        <p:spPr>
          <a:xfrm>
            <a:off x="390650" y="4214550"/>
            <a:ext cx="1478499" cy="856000"/>
          </a:xfrm>
          <a:prstGeom prst="rect">
            <a:avLst/>
          </a:prstGeom>
          <a:noFill/>
          <a:ln>
            <a:noFill/>
          </a:ln>
        </p:spPr>
      </p:pic>
      <p:sp>
        <p:nvSpPr>
          <p:cNvPr id="328" name="Google Shape;328;p21"/>
          <p:cNvSpPr txBox="1"/>
          <p:nvPr/>
        </p:nvSpPr>
        <p:spPr>
          <a:xfrm>
            <a:off x="7394650" y="3894900"/>
            <a:ext cx="1959900" cy="1273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700"/>
              <a:buFont typeface="Arial"/>
              <a:buNone/>
            </a:pPr>
            <a:r>
              <a:t/>
            </a:r>
            <a:endParaRPr b="1" i="0" sz="7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pic>
        <p:nvPicPr>
          <p:cNvPr id="329" name="Google Shape;329;p21"/>
          <p:cNvPicPr preferRelativeResize="0"/>
          <p:nvPr/>
        </p:nvPicPr>
        <p:blipFill rotWithShape="1">
          <a:blip r:embed="rId4">
            <a:alphaModFix/>
          </a:blip>
          <a:srcRect b="0" l="0" r="0" t="0"/>
          <a:stretch/>
        </p:blipFill>
        <p:spPr>
          <a:xfrm>
            <a:off x="3138788" y="4174138"/>
            <a:ext cx="936825" cy="936825"/>
          </a:xfrm>
          <a:prstGeom prst="rect">
            <a:avLst/>
          </a:prstGeom>
          <a:noFill/>
          <a:ln>
            <a:noFill/>
          </a:ln>
        </p:spPr>
      </p:pic>
      <p:pic>
        <p:nvPicPr>
          <p:cNvPr id="330" name="Google Shape;330;p21"/>
          <p:cNvPicPr preferRelativeResize="0"/>
          <p:nvPr/>
        </p:nvPicPr>
        <p:blipFill rotWithShape="1">
          <a:blip r:embed="rId5">
            <a:alphaModFix/>
          </a:blip>
          <a:srcRect b="0" l="0" r="0" t="0"/>
          <a:stretch/>
        </p:blipFill>
        <p:spPr>
          <a:xfrm>
            <a:off x="6543962" y="4423996"/>
            <a:ext cx="2104924" cy="437125"/>
          </a:xfrm>
          <a:prstGeom prst="rect">
            <a:avLst/>
          </a:prstGeom>
          <a:noFill/>
          <a:ln>
            <a:noFill/>
          </a:ln>
        </p:spPr>
      </p:pic>
      <p:sp>
        <p:nvSpPr>
          <p:cNvPr id="331" name="Google Shape;331;p21"/>
          <p:cNvSpPr txBox="1"/>
          <p:nvPr/>
        </p:nvSpPr>
        <p:spPr>
          <a:xfrm>
            <a:off x="390650" y="1001900"/>
            <a:ext cx="2662200" cy="8559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lang="es" sz="1400" u="none" cap="none" strike="noStrike">
                <a:solidFill>
                  <a:srgbClr val="FFFFFF"/>
                </a:solidFill>
                <a:latin typeface="Gill Sans"/>
                <a:ea typeface="Gill Sans"/>
                <a:cs typeface="Gill Sans"/>
                <a:sym typeface="Gill Sans"/>
              </a:rPr>
              <a:t>@TeideSat</a:t>
            </a:r>
            <a:endParaRPr b="1" sz="1400" u="none" cap="none" strike="noStrike">
              <a:solidFill>
                <a:srgbClr val="FFFFFF"/>
              </a:solidFill>
              <a:latin typeface="Gill Sans"/>
              <a:ea typeface="Gill Sans"/>
              <a:cs typeface="Gill Sans"/>
              <a:sym typeface="Gill Sans"/>
            </a:endParaRPr>
          </a:p>
          <a:p>
            <a:pPr indent="0" lvl="0" marL="0" marR="0" rtl="0" algn="r">
              <a:lnSpc>
                <a:spcPct val="100000"/>
              </a:lnSpc>
              <a:spcBef>
                <a:spcPts val="0"/>
              </a:spcBef>
              <a:spcAft>
                <a:spcPts val="0"/>
              </a:spcAft>
              <a:buClr>
                <a:srgbClr val="000000"/>
              </a:buClr>
              <a:buSzPts val="1400"/>
              <a:buFont typeface="Arial"/>
              <a:buNone/>
            </a:pPr>
            <a:r>
              <a:rPr lang="es" sz="1400" u="none" cap="none" strike="noStrike">
                <a:solidFill>
                  <a:srgbClr val="FFFFFF"/>
                </a:solidFill>
                <a:uFill>
                  <a:noFill/>
                </a:uFill>
                <a:latin typeface="Gill Sans"/>
                <a:ea typeface="Gill Sans"/>
                <a:cs typeface="Gill Sans"/>
                <a:sym typeface="Gill Sans"/>
                <a:hlinkClick r:id="rId6"/>
              </a:rPr>
              <a:t>teidesat.contact@ull.es</a:t>
            </a:r>
            <a:endParaRPr sz="1400" u="none" cap="none" strike="noStrike">
              <a:solidFill>
                <a:srgbClr val="FFFFFF"/>
              </a:solidFill>
              <a:latin typeface="Gill Sans"/>
              <a:ea typeface="Gill Sans"/>
              <a:cs typeface="Gill Sans"/>
              <a:sym typeface="Gill Sans"/>
            </a:endParaRPr>
          </a:p>
          <a:p>
            <a:pPr indent="0" lvl="0" marL="0" marR="0" rtl="0" algn="r">
              <a:lnSpc>
                <a:spcPct val="100000"/>
              </a:lnSpc>
              <a:spcBef>
                <a:spcPts val="0"/>
              </a:spcBef>
              <a:spcAft>
                <a:spcPts val="0"/>
              </a:spcAft>
              <a:buClr>
                <a:srgbClr val="000000"/>
              </a:buClr>
              <a:buSzPts val="1400"/>
              <a:buFont typeface="Arial"/>
              <a:buNone/>
            </a:pPr>
            <a:r>
              <a:rPr lang="es" sz="1400" u="none" cap="none" strike="noStrike">
                <a:solidFill>
                  <a:srgbClr val="FFFFFF"/>
                </a:solidFill>
                <a:latin typeface="Gill Sans"/>
                <a:ea typeface="Gill Sans"/>
                <a:cs typeface="Gill Sans"/>
                <a:sym typeface="Gill Sans"/>
              </a:rPr>
              <a:t>hyperspacegroup.com/teidesat</a:t>
            </a:r>
            <a:endParaRPr sz="1400" u="none" cap="none" strike="noStrike">
              <a:solidFill>
                <a:srgbClr val="FFFFFF"/>
              </a:solidFill>
              <a:latin typeface="Gill Sans"/>
              <a:ea typeface="Gill Sans"/>
              <a:cs typeface="Gill Sans"/>
              <a:sym typeface="Gill Sans"/>
            </a:endParaRPr>
          </a:p>
        </p:txBody>
      </p:sp>
      <p:sp>
        <p:nvSpPr>
          <p:cNvPr id="332" name="Google Shape;332;p21"/>
          <p:cNvSpPr txBox="1"/>
          <p:nvPr/>
        </p:nvSpPr>
        <p:spPr>
          <a:xfrm>
            <a:off x="3511525" y="1264550"/>
            <a:ext cx="5675100" cy="234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i="0" lang="es" sz="6000" u="none" cap="none" strike="noStrike">
                <a:solidFill>
                  <a:srgbClr val="FFFFFF"/>
                </a:solidFill>
                <a:latin typeface="Gill Sans"/>
                <a:ea typeface="Gill Sans"/>
                <a:cs typeface="Gill Sans"/>
                <a:sym typeface="Gill Sans"/>
              </a:rPr>
              <a:t>Thanks for your attention!</a:t>
            </a:r>
            <a:endParaRPr i="0" sz="6000" u="none" cap="none" strike="noStrike">
              <a:solidFill>
                <a:srgbClr val="FFFFFF"/>
              </a:solidFill>
              <a:latin typeface="Gill Sans"/>
              <a:ea typeface="Gill Sans"/>
              <a:cs typeface="Gill Sans"/>
              <a:sym typeface="Gill Sans"/>
            </a:endParaRPr>
          </a:p>
        </p:txBody>
      </p:sp>
      <p:pic>
        <p:nvPicPr>
          <p:cNvPr id="333" name="Google Shape;333;p21"/>
          <p:cNvPicPr preferRelativeResize="0"/>
          <p:nvPr/>
        </p:nvPicPr>
        <p:blipFill>
          <a:blip r:embed="rId7">
            <a:alphaModFix/>
          </a:blip>
          <a:stretch>
            <a:fillRect/>
          </a:stretch>
        </p:blipFill>
        <p:spPr>
          <a:xfrm>
            <a:off x="2181862" y="4311439"/>
            <a:ext cx="644238" cy="662223"/>
          </a:xfrm>
          <a:prstGeom prst="rect">
            <a:avLst/>
          </a:prstGeom>
          <a:noFill/>
          <a:ln>
            <a:noFill/>
          </a:ln>
        </p:spPr>
      </p:pic>
      <p:pic>
        <p:nvPicPr>
          <p:cNvPr id="334" name="Google Shape;334;p21"/>
          <p:cNvPicPr preferRelativeResize="0"/>
          <p:nvPr/>
        </p:nvPicPr>
        <p:blipFill>
          <a:blip r:embed="rId8">
            <a:alphaModFix/>
          </a:blip>
          <a:stretch>
            <a:fillRect/>
          </a:stretch>
        </p:blipFill>
        <p:spPr>
          <a:xfrm>
            <a:off x="5642788" y="4141562"/>
            <a:ext cx="719828" cy="1002000"/>
          </a:xfrm>
          <a:prstGeom prst="rect">
            <a:avLst/>
          </a:prstGeom>
          <a:noFill/>
          <a:ln>
            <a:noFill/>
          </a:ln>
        </p:spPr>
      </p:pic>
      <p:sp>
        <p:nvSpPr>
          <p:cNvPr id="335" name="Google Shape;335;p21"/>
          <p:cNvSpPr txBox="1"/>
          <p:nvPr/>
        </p:nvSpPr>
        <p:spPr>
          <a:xfrm>
            <a:off x="2127625" y="836600"/>
            <a:ext cx="1383900" cy="1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pic>
        <p:nvPicPr>
          <p:cNvPr id="336" name="Google Shape;336;p21"/>
          <p:cNvPicPr preferRelativeResize="0"/>
          <p:nvPr/>
        </p:nvPicPr>
        <p:blipFill>
          <a:blip r:embed="rId9">
            <a:alphaModFix/>
          </a:blip>
          <a:stretch>
            <a:fillRect/>
          </a:stretch>
        </p:blipFill>
        <p:spPr>
          <a:xfrm>
            <a:off x="4225263" y="4509487"/>
            <a:ext cx="1236222" cy="266150"/>
          </a:xfrm>
          <a:prstGeom prst="rect">
            <a:avLst/>
          </a:prstGeom>
          <a:noFill/>
          <a:ln>
            <a:noFill/>
          </a:ln>
        </p:spPr>
      </p:pic>
      <p:pic>
        <p:nvPicPr>
          <p:cNvPr id="337" name="Google Shape;337;p21"/>
          <p:cNvPicPr preferRelativeResize="0"/>
          <p:nvPr/>
        </p:nvPicPr>
        <p:blipFill>
          <a:blip r:embed="rId10">
            <a:alphaModFix/>
          </a:blip>
          <a:stretch>
            <a:fillRect/>
          </a:stretch>
        </p:blipFill>
        <p:spPr>
          <a:xfrm>
            <a:off x="1123275" y="1857800"/>
            <a:ext cx="1822825" cy="1822825"/>
          </a:xfrm>
          <a:prstGeom prst="rect">
            <a:avLst/>
          </a:prstGeom>
          <a:noFill/>
          <a:ln>
            <a:noFill/>
          </a:ln>
        </p:spPr>
      </p:pic>
      <p:pic>
        <p:nvPicPr>
          <p:cNvPr id="338" name="Google Shape;338;p21"/>
          <p:cNvPicPr preferRelativeResize="0"/>
          <p:nvPr/>
        </p:nvPicPr>
        <p:blipFill>
          <a:blip r:embed="rId11">
            <a:alphaModFix/>
          </a:blip>
          <a:stretch>
            <a:fillRect/>
          </a:stretch>
        </p:blipFill>
        <p:spPr>
          <a:xfrm>
            <a:off x="-6647137" y="1089932"/>
            <a:ext cx="2874895" cy="2874893"/>
          </a:xfrm>
          <a:prstGeom prst="rect">
            <a:avLst/>
          </a:prstGeom>
          <a:noFill/>
          <a:ln>
            <a:noFill/>
          </a:ln>
        </p:spPr>
      </p:pic>
      <p:pic>
        <p:nvPicPr>
          <p:cNvPr id="339" name="Google Shape;339;p21"/>
          <p:cNvPicPr preferRelativeResize="0"/>
          <p:nvPr/>
        </p:nvPicPr>
        <p:blipFill rotWithShape="1">
          <a:blip r:embed="rId12">
            <a:alphaModFix/>
          </a:blip>
          <a:srcRect b="41746" l="40430" r="40713" t="27078"/>
          <a:stretch/>
        </p:blipFill>
        <p:spPr>
          <a:xfrm>
            <a:off x="6999856" y="2381775"/>
            <a:ext cx="1702094" cy="1583051"/>
          </a:xfrm>
          <a:prstGeom prst="rect">
            <a:avLst/>
          </a:prstGeom>
          <a:noFill/>
          <a:ln>
            <a:noFill/>
          </a:ln>
        </p:spPr>
      </p:pic>
      <p:pic>
        <p:nvPicPr>
          <p:cNvPr id="340" name="Google Shape;340;p21"/>
          <p:cNvPicPr preferRelativeResize="0"/>
          <p:nvPr/>
        </p:nvPicPr>
        <p:blipFill>
          <a:blip r:embed="rId13">
            <a:alphaModFix/>
          </a:blip>
          <a:stretch>
            <a:fillRect/>
          </a:stretch>
        </p:blipFill>
        <p:spPr>
          <a:xfrm>
            <a:off x="3775687" y="95375"/>
            <a:ext cx="4454073" cy="136564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pic>
        <p:nvPicPr>
          <p:cNvPr id="345" name="Google Shape;345;g63d61ea564_1_13"/>
          <p:cNvPicPr preferRelativeResize="0"/>
          <p:nvPr/>
        </p:nvPicPr>
        <p:blipFill>
          <a:blip r:embed="rId3">
            <a:alphaModFix/>
          </a:blip>
          <a:stretch>
            <a:fillRect/>
          </a:stretch>
        </p:blipFill>
        <p:spPr>
          <a:xfrm>
            <a:off x="195475" y="1099338"/>
            <a:ext cx="8753050" cy="2944825"/>
          </a:xfrm>
          <a:prstGeom prst="rect">
            <a:avLst/>
          </a:prstGeom>
          <a:noFill/>
          <a:ln>
            <a:noFill/>
          </a:ln>
        </p:spPr>
      </p:pic>
      <p:pic>
        <p:nvPicPr>
          <p:cNvPr id="346" name="Google Shape;346;g63d61ea564_1_13"/>
          <p:cNvPicPr preferRelativeResize="0"/>
          <p:nvPr/>
        </p:nvPicPr>
        <p:blipFill>
          <a:blip r:embed="rId4">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pic>
        <p:nvPicPr>
          <p:cNvPr id="351" name="Google Shape;351;g63472f5269_0_83"/>
          <p:cNvPicPr preferRelativeResize="0"/>
          <p:nvPr/>
        </p:nvPicPr>
        <p:blipFill rotWithShape="1">
          <a:blip r:embed="rId3">
            <a:alphaModFix/>
          </a:blip>
          <a:srcRect b="11637" l="0" r="0" t="0"/>
          <a:stretch/>
        </p:blipFill>
        <p:spPr>
          <a:xfrm>
            <a:off x="841750" y="78250"/>
            <a:ext cx="7460500" cy="4850625"/>
          </a:xfrm>
          <a:prstGeom prst="rect">
            <a:avLst/>
          </a:prstGeom>
          <a:noFill/>
          <a:ln>
            <a:noFill/>
          </a:ln>
        </p:spPr>
      </p:pic>
      <p:pic>
        <p:nvPicPr>
          <p:cNvPr id="352" name="Google Shape;352;g63472f5269_0_83"/>
          <p:cNvPicPr preferRelativeResize="0"/>
          <p:nvPr/>
        </p:nvPicPr>
        <p:blipFill>
          <a:blip r:embed="rId4">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pic>
        <p:nvPicPr>
          <p:cNvPr id="357" name="Google Shape;357;p20"/>
          <p:cNvPicPr preferRelativeResize="0"/>
          <p:nvPr/>
        </p:nvPicPr>
        <p:blipFill rotWithShape="1">
          <a:blip r:embed="rId3">
            <a:alphaModFix/>
          </a:blip>
          <a:srcRect b="0" l="0" r="0" t="0"/>
          <a:stretch/>
        </p:blipFill>
        <p:spPr>
          <a:xfrm>
            <a:off x="2752174" y="0"/>
            <a:ext cx="3467723" cy="1950599"/>
          </a:xfrm>
          <a:prstGeom prst="rect">
            <a:avLst/>
          </a:prstGeom>
          <a:noFill/>
          <a:ln>
            <a:noFill/>
          </a:ln>
        </p:spPr>
      </p:pic>
      <p:pic>
        <p:nvPicPr>
          <p:cNvPr id="358" name="Google Shape;358;p20"/>
          <p:cNvPicPr preferRelativeResize="0"/>
          <p:nvPr/>
        </p:nvPicPr>
        <p:blipFill rotWithShape="1">
          <a:blip r:embed="rId4">
            <a:alphaModFix/>
          </a:blip>
          <a:srcRect b="0" l="14616" r="0" t="0"/>
          <a:stretch/>
        </p:blipFill>
        <p:spPr>
          <a:xfrm>
            <a:off x="6128826" y="0"/>
            <a:ext cx="3015176" cy="1765647"/>
          </a:xfrm>
          <a:prstGeom prst="rect">
            <a:avLst/>
          </a:prstGeom>
          <a:noFill/>
          <a:ln>
            <a:noFill/>
          </a:ln>
        </p:spPr>
      </p:pic>
      <p:pic>
        <p:nvPicPr>
          <p:cNvPr id="359" name="Google Shape;359;p20"/>
          <p:cNvPicPr preferRelativeResize="0"/>
          <p:nvPr/>
        </p:nvPicPr>
        <p:blipFill rotWithShape="1">
          <a:blip r:embed="rId5">
            <a:alphaModFix/>
          </a:blip>
          <a:srcRect b="0" l="0" r="0" t="0"/>
          <a:stretch/>
        </p:blipFill>
        <p:spPr>
          <a:xfrm>
            <a:off x="0" y="0"/>
            <a:ext cx="2857949" cy="2143450"/>
          </a:xfrm>
          <a:prstGeom prst="rect">
            <a:avLst/>
          </a:prstGeom>
          <a:noFill/>
          <a:ln>
            <a:noFill/>
          </a:ln>
        </p:spPr>
      </p:pic>
      <p:pic>
        <p:nvPicPr>
          <p:cNvPr id="360" name="Google Shape;360;p20"/>
          <p:cNvPicPr preferRelativeResize="0"/>
          <p:nvPr/>
        </p:nvPicPr>
        <p:blipFill rotWithShape="1">
          <a:blip r:embed="rId6">
            <a:alphaModFix/>
          </a:blip>
          <a:srcRect b="0" l="0" r="0" t="0"/>
          <a:stretch/>
        </p:blipFill>
        <p:spPr>
          <a:xfrm>
            <a:off x="7088" y="1632137"/>
            <a:ext cx="2703750" cy="2027808"/>
          </a:xfrm>
          <a:prstGeom prst="rect">
            <a:avLst/>
          </a:prstGeom>
          <a:noFill/>
          <a:ln>
            <a:noFill/>
          </a:ln>
        </p:spPr>
      </p:pic>
      <p:pic>
        <p:nvPicPr>
          <p:cNvPr id="361" name="Google Shape;361;p20"/>
          <p:cNvPicPr preferRelativeResize="0"/>
          <p:nvPr/>
        </p:nvPicPr>
        <p:blipFill rotWithShape="1">
          <a:blip r:embed="rId7">
            <a:alphaModFix/>
          </a:blip>
          <a:srcRect b="36179" l="0" r="0" t="0"/>
          <a:stretch/>
        </p:blipFill>
        <p:spPr>
          <a:xfrm>
            <a:off x="4575596" y="3319998"/>
            <a:ext cx="1910174" cy="1821079"/>
          </a:xfrm>
          <a:prstGeom prst="rect">
            <a:avLst/>
          </a:prstGeom>
          <a:noFill/>
          <a:ln>
            <a:noFill/>
          </a:ln>
        </p:spPr>
      </p:pic>
      <p:pic>
        <p:nvPicPr>
          <p:cNvPr id="362" name="Google Shape;362;p20"/>
          <p:cNvPicPr preferRelativeResize="0"/>
          <p:nvPr/>
        </p:nvPicPr>
        <p:blipFill rotWithShape="1">
          <a:blip r:embed="rId8">
            <a:alphaModFix/>
          </a:blip>
          <a:srcRect b="0" l="0" r="0" t="0"/>
          <a:stretch/>
        </p:blipFill>
        <p:spPr>
          <a:xfrm>
            <a:off x="-34238" y="3301725"/>
            <a:ext cx="2786423" cy="1857625"/>
          </a:xfrm>
          <a:prstGeom prst="rect">
            <a:avLst/>
          </a:prstGeom>
          <a:noFill/>
          <a:ln>
            <a:noFill/>
          </a:ln>
        </p:spPr>
      </p:pic>
      <p:pic>
        <p:nvPicPr>
          <p:cNvPr id="363" name="Google Shape;363;p20"/>
          <p:cNvPicPr preferRelativeResize="0"/>
          <p:nvPr/>
        </p:nvPicPr>
        <p:blipFill rotWithShape="1">
          <a:blip r:embed="rId9">
            <a:alphaModFix/>
          </a:blip>
          <a:srcRect b="12179" l="10796" r="-2920" t="0"/>
          <a:stretch/>
        </p:blipFill>
        <p:spPr>
          <a:xfrm>
            <a:off x="6343500" y="3317575"/>
            <a:ext cx="2857949" cy="1825934"/>
          </a:xfrm>
          <a:prstGeom prst="rect">
            <a:avLst/>
          </a:prstGeom>
          <a:noFill/>
          <a:ln>
            <a:noFill/>
          </a:ln>
        </p:spPr>
      </p:pic>
      <p:pic>
        <p:nvPicPr>
          <p:cNvPr id="364" name="Google Shape;364;p20"/>
          <p:cNvPicPr preferRelativeResize="0"/>
          <p:nvPr/>
        </p:nvPicPr>
        <p:blipFill rotWithShape="1">
          <a:blip r:embed="rId10">
            <a:alphaModFix/>
          </a:blip>
          <a:srcRect b="17154" l="26596" r="21655" t="13477"/>
          <a:stretch/>
        </p:blipFill>
        <p:spPr>
          <a:xfrm>
            <a:off x="2752175" y="3459300"/>
            <a:ext cx="1843174" cy="1681776"/>
          </a:xfrm>
          <a:prstGeom prst="rect">
            <a:avLst/>
          </a:prstGeom>
          <a:noFill/>
          <a:ln>
            <a:noFill/>
          </a:ln>
        </p:spPr>
      </p:pic>
      <p:pic>
        <p:nvPicPr>
          <p:cNvPr id="365" name="Google Shape;365;p20"/>
          <p:cNvPicPr preferRelativeResize="0"/>
          <p:nvPr/>
        </p:nvPicPr>
        <p:blipFill rotWithShape="1">
          <a:blip r:embed="rId11">
            <a:alphaModFix/>
          </a:blip>
          <a:srcRect b="0" l="0" r="0" t="0"/>
          <a:stretch/>
        </p:blipFill>
        <p:spPr>
          <a:xfrm>
            <a:off x="2600763" y="1642938"/>
            <a:ext cx="3302445" cy="1857625"/>
          </a:xfrm>
          <a:prstGeom prst="rect">
            <a:avLst/>
          </a:prstGeom>
          <a:noFill/>
          <a:ln>
            <a:noFill/>
          </a:ln>
        </p:spPr>
      </p:pic>
      <p:pic>
        <p:nvPicPr>
          <p:cNvPr id="366" name="Google Shape;366;p20"/>
          <p:cNvPicPr preferRelativeResize="0"/>
          <p:nvPr/>
        </p:nvPicPr>
        <p:blipFill rotWithShape="1">
          <a:blip r:embed="rId12">
            <a:alphaModFix/>
          </a:blip>
          <a:srcRect b="0" l="0" r="0" t="0"/>
          <a:stretch/>
        </p:blipFill>
        <p:spPr>
          <a:xfrm>
            <a:off x="5881725" y="1549625"/>
            <a:ext cx="3246074" cy="1825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70" name="Shape 370"/>
        <p:cNvGrpSpPr/>
        <p:nvPr/>
      </p:nvGrpSpPr>
      <p:grpSpPr>
        <a:xfrm>
          <a:off x="0" y="0"/>
          <a:ext cx="0" cy="0"/>
          <a:chOff x="0" y="0"/>
          <a:chExt cx="0" cy="0"/>
        </a:xfrm>
      </p:grpSpPr>
      <p:sp>
        <p:nvSpPr>
          <p:cNvPr id="371" name="Google Shape;371;p16"/>
          <p:cNvSpPr txBox="1"/>
          <p:nvPr/>
        </p:nvSpPr>
        <p:spPr>
          <a:xfrm>
            <a:off x="86750" y="3846175"/>
            <a:ext cx="9144000" cy="184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rgbClr val="000000"/>
                </a:solidFill>
                <a:latin typeface="Exo"/>
                <a:ea typeface="Exo"/>
                <a:cs typeface="Exo"/>
                <a:sym typeface="Exo"/>
              </a:rPr>
              <a:t>An </a:t>
            </a:r>
            <a:r>
              <a:rPr b="1" i="0" lang="es" sz="1800" u="none" cap="none" strike="noStrike">
                <a:solidFill>
                  <a:srgbClr val="000000"/>
                </a:solidFill>
                <a:latin typeface="Exo"/>
                <a:ea typeface="Exo"/>
                <a:cs typeface="Exo"/>
                <a:sym typeface="Exo"/>
              </a:rPr>
              <a:t>emitter </a:t>
            </a:r>
            <a:r>
              <a:rPr b="0" i="0" lang="es" sz="1800" u="none" cap="none" strike="noStrike">
                <a:solidFill>
                  <a:srgbClr val="000000"/>
                </a:solidFill>
                <a:latin typeface="Exo"/>
                <a:ea typeface="Exo"/>
                <a:cs typeface="Exo"/>
                <a:sym typeface="Exo"/>
              </a:rPr>
              <a:t>and a </a:t>
            </a:r>
            <a:r>
              <a:rPr b="1" i="0" lang="es" sz="1800" u="none" cap="none" strike="noStrike">
                <a:solidFill>
                  <a:srgbClr val="000000"/>
                </a:solidFill>
                <a:latin typeface="Exo"/>
                <a:ea typeface="Exo"/>
                <a:cs typeface="Exo"/>
                <a:sym typeface="Exo"/>
              </a:rPr>
              <a:t>receiver </a:t>
            </a:r>
            <a:r>
              <a:rPr b="0" i="0" lang="es" sz="1800" u="none" cap="none" strike="noStrike">
                <a:solidFill>
                  <a:srgbClr val="000000"/>
                </a:solidFill>
                <a:latin typeface="Exo"/>
                <a:ea typeface="Exo"/>
                <a:cs typeface="Exo"/>
                <a:sym typeface="Exo"/>
              </a:rPr>
              <a:t>will simulate the ground station and the Cubesat</a:t>
            </a:r>
            <a:endParaRPr b="0" i="0" sz="1800" u="none" cap="none" strike="noStrike">
              <a:solidFill>
                <a:srgbClr val="000000"/>
              </a:solidFill>
              <a:latin typeface="Exo"/>
              <a:ea typeface="Exo"/>
              <a:cs typeface="Exo"/>
              <a:sym typeface="Exo"/>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Exo"/>
              <a:ea typeface="Exo"/>
              <a:cs typeface="Exo"/>
              <a:sym typeface="Exo"/>
            </a:endParaRPr>
          </a:p>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rgbClr val="000000"/>
                </a:solidFill>
                <a:latin typeface="Exo"/>
                <a:ea typeface="Exo"/>
                <a:cs typeface="Exo"/>
                <a:sym typeface="Exo"/>
              </a:rPr>
              <a:t>Emitter and receiver brain: </a:t>
            </a:r>
            <a:r>
              <a:rPr b="1" i="0" lang="es" sz="1800" u="none" cap="none" strike="noStrike">
                <a:solidFill>
                  <a:srgbClr val="000000"/>
                </a:solidFill>
                <a:latin typeface="Exo"/>
                <a:ea typeface="Exo"/>
                <a:cs typeface="Exo"/>
                <a:sym typeface="Exo"/>
              </a:rPr>
              <a:t>Raspberry PI &amp; Arduino</a:t>
            </a:r>
            <a:endParaRPr b="1" i="0" sz="1800" u="none" cap="none" strike="noStrike">
              <a:solidFill>
                <a:srgbClr val="000000"/>
              </a:solidFill>
              <a:latin typeface="Exo"/>
              <a:ea typeface="Exo"/>
              <a:cs typeface="Exo"/>
              <a:sym typeface="Ex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Exo"/>
              <a:ea typeface="Exo"/>
              <a:cs typeface="Exo"/>
              <a:sym typeface="Exo"/>
            </a:endParaRPr>
          </a:p>
        </p:txBody>
      </p:sp>
      <p:sp>
        <p:nvSpPr>
          <p:cNvPr id="372" name="Google Shape;372;p16"/>
          <p:cNvSpPr txBox="1"/>
          <p:nvPr/>
        </p:nvSpPr>
        <p:spPr>
          <a:xfrm>
            <a:off x="86750" y="755650"/>
            <a:ext cx="9144000" cy="116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s" sz="3600" u="none" cap="none" strike="noStrike">
                <a:solidFill>
                  <a:srgbClr val="F3F3F3"/>
                </a:solidFill>
                <a:latin typeface="Exo"/>
                <a:ea typeface="Exo"/>
                <a:cs typeface="Exo"/>
                <a:sym typeface="Exo"/>
              </a:rPr>
              <a:t>Build a functioning prototype on ground</a:t>
            </a:r>
            <a:endParaRPr b="0" i="0" sz="3600" u="none" cap="none" strike="noStrike">
              <a:solidFill>
                <a:srgbClr val="F3F3F3"/>
              </a:solidFill>
              <a:latin typeface="Exo"/>
              <a:ea typeface="Exo"/>
              <a:cs typeface="Exo"/>
              <a:sym typeface="Exo"/>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Exo"/>
              <a:ea typeface="Exo"/>
              <a:cs typeface="Exo"/>
              <a:sym typeface="Ex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Exo"/>
              <a:ea typeface="Exo"/>
              <a:cs typeface="Exo"/>
              <a:sym typeface="Exo"/>
            </a:endParaRPr>
          </a:p>
        </p:txBody>
      </p:sp>
      <p:pic>
        <p:nvPicPr>
          <p:cNvPr id="373" name="Google Shape;373;p16"/>
          <p:cNvPicPr preferRelativeResize="0"/>
          <p:nvPr/>
        </p:nvPicPr>
        <p:blipFill rotWithShape="1">
          <a:blip r:embed="rId4">
            <a:alphaModFix/>
          </a:blip>
          <a:srcRect b="8649" l="0" r="7244" t="0"/>
          <a:stretch/>
        </p:blipFill>
        <p:spPr>
          <a:xfrm>
            <a:off x="228600" y="1769325"/>
            <a:ext cx="2395347" cy="1775275"/>
          </a:xfrm>
          <a:prstGeom prst="rect">
            <a:avLst/>
          </a:prstGeom>
          <a:noFill/>
          <a:ln>
            <a:noFill/>
          </a:ln>
        </p:spPr>
      </p:pic>
      <p:pic>
        <p:nvPicPr>
          <p:cNvPr id="374" name="Google Shape;374;p16"/>
          <p:cNvPicPr preferRelativeResize="0"/>
          <p:nvPr/>
        </p:nvPicPr>
        <p:blipFill rotWithShape="1">
          <a:blip r:embed="rId5">
            <a:alphaModFix/>
          </a:blip>
          <a:srcRect b="0" l="0" r="0" t="0"/>
          <a:stretch/>
        </p:blipFill>
        <p:spPr>
          <a:xfrm>
            <a:off x="2700147" y="1769325"/>
            <a:ext cx="2352877" cy="1775275"/>
          </a:xfrm>
          <a:prstGeom prst="rect">
            <a:avLst/>
          </a:prstGeom>
          <a:noFill/>
          <a:ln>
            <a:noFill/>
          </a:ln>
        </p:spPr>
      </p:pic>
      <p:pic>
        <p:nvPicPr>
          <p:cNvPr id="375" name="Google Shape;375;p16"/>
          <p:cNvPicPr preferRelativeResize="0"/>
          <p:nvPr/>
        </p:nvPicPr>
        <p:blipFill rotWithShape="1">
          <a:blip r:embed="rId6">
            <a:alphaModFix/>
          </a:blip>
          <a:srcRect b="19463" l="0" r="0" t="8609"/>
          <a:stretch/>
        </p:blipFill>
        <p:spPr>
          <a:xfrm>
            <a:off x="5129224" y="1769325"/>
            <a:ext cx="1896317" cy="1775275"/>
          </a:xfrm>
          <a:prstGeom prst="rect">
            <a:avLst/>
          </a:prstGeom>
          <a:noFill/>
          <a:ln>
            <a:noFill/>
          </a:ln>
        </p:spPr>
      </p:pic>
      <p:pic>
        <p:nvPicPr>
          <p:cNvPr id="376" name="Google Shape;376;p16"/>
          <p:cNvPicPr preferRelativeResize="0"/>
          <p:nvPr/>
        </p:nvPicPr>
        <p:blipFill rotWithShape="1">
          <a:blip r:embed="rId7">
            <a:alphaModFix/>
          </a:blip>
          <a:srcRect b="0" l="14181" r="6853" t="0"/>
          <a:stretch/>
        </p:blipFill>
        <p:spPr>
          <a:xfrm>
            <a:off x="7101741" y="1769325"/>
            <a:ext cx="1862694" cy="17752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g63472f5269_0_10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Buscar foto IACTEC </a:t>
            </a:r>
            <a:endParaRPr/>
          </a:p>
        </p:txBody>
      </p:sp>
      <p:pic>
        <p:nvPicPr>
          <p:cNvPr descr="El IAC convoca una &quot;Relación de Candidatos&quot; para plazas de ingeniería electrónica, informática, mecánica, óptica, gestión y sistemas. Esta lista de candidaturas servirá para alimentar a aquellas convocatorias específicas de puestos de trabajo en esas especialidades, que se acojan a la Relación durante los próximos 12 meses. IACTec prevé lanzar hasta 10 contratos acogidos a la Relación durante el primer y segundo trimestre de 2019, por lo que se recomienda encarecidamente a aquellas personas interesadas en unirse a IACTec en 2019 que presenten su candidatura a la presente convocatoria en los plazos indicados&#10;Más información: http://www.iac.es/info.php?op1=26&amp;id=788&#10;Vídeo elaborado por Pantalla Canaria." id="382" name="Google Shape;382;g63472f5269_0_105" title="Convocatoria proceso selecctivo para puestos de ingeniería">
            <a:hlinkClick r:id="rId3"/>
          </p:cNvPr>
          <p:cNvPicPr preferRelativeResize="0"/>
          <p:nvPr/>
        </p:nvPicPr>
        <p:blipFill>
          <a:blip r:embed="rId4">
            <a:alphaModFix/>
          </a:blip>
          <a:stretch>
            <a:fillRect/>
          </a:stretch>
        </p:blipFill>
        <p:spPr>
          <a:xfrm>
            <a:off x="745100" y="58713"/>
            <a:ext cx="6701434" cy="50260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g63472f5269_0_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poner foto observatorios canarias: tenerife y la palma (Elegir)</a:t>
            </a:r>
            <a:endParaRPr/>
          </a:p>
        </p:txBody>
      </p:sp>
      <p:sp>
        <p:nvSpPr>
          <p:cNvPr id="388" name="Google Shape;388;g63472f5269_0_5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89" name="Google Shape;389;g63472f5269_0_52"/>
          <p:cNvPicPr preferRelativeResize="0"/>
          <p:nvPr/>
        </p:nvPicPr>
        <p:blipFill>
          <a:blip r:embed="rId3">
            <a:alphaModFix/>
          </a:blip>
          <a:stretch>
            <a:fillRect/>
          </a:stretch>
        </p:blipFill>
        <p:spPr>
          <a:xfrm>
            <a:off x="726393" y="0"/>
            <a:ext cx="7691216" cy="5143501"/>
          </a:xfrm>
          <a:prstGeom prst="rect">
            <a:avLst/>
          </a:prstGeom>
          <a:noFill/>
          <a:ln>
            <a:noFill/>
          </a:ln>
        </p:spPr>
      </p:pic>
      <p:pic>
        <p:nvPicPr>
          <p:cNvPr id="390" name="Google Shape;390;g63472f5269_0_52"/>
          <p:cNvPicPr preferRelativeResize="0"/>
          <p:nvPr/>
        </p:nvPicPr>
        <p:blipFill>
          <a:blip r:embed="rId4">
            <a:alphaModFix/>
          </a:blip>
          <a:stretch>
            <a:fillRect/>
          </a:stretch>
        </p:blipFill>
        <p:spPr>
          <a:xfrm>
            <a:off x="708338" y="0"/>
            <a:ext cx="7727325" cy="5143501"/>
          </a:xfrm>
          <a:prstGeom prst="rect">
            <a:avLst/>
          </a:prstGeom>
          <a:noFill/>
          <a:ln>
            <a:noFill/>
          </a:ln>
        </p:spPr>
      </p:pic>
      <p:pic>
        <p:nvPicPr>
          <p:cNvPr id="391" name="Google Shape;391;g63472f5269_0_52"/>
          <p:cNvPicPr preferRelativeResize="0"/>
          <p:nvPr/>
        </p:nvPicPr>
        <p:blipFill>
          <a:blip r:embed="rId5">
            <a:alphaModFix/>
          </a:blip>
          <a:stretch>
            <a:fillRect/>
          </a:stretch>
        </p:blipFill>
        <p:spPr>
          <a:xfrm>
            <a:off x="0" y="567928"/>
            <a:ext cx="9144000" cy="4007644"/>
          </a:xfrm>
          <a:prstGeom prst="rect">
            <a:avLst/>
          </a:prstGeom>
          <a:noFill/>
          <a:ln>
            <a:noFill/>
          </a:ln>
        </p:spPr>
      </p:pic>
      <p:pic>
        <p:nvPicPr>
          <p:cNvPr id="392" name="Google Shape;392;g63472f5269_0_52"/>
          <p:cNvPicPr preferRelativeResize="0"/>
          <p:nvPr/>
        </p:nvPicPr>
        <p:blipFill>
          <a:blip r:embed="rId6">
            <a:alphaModFix/>
          </a:blip>
          <a:stretch>
            <a:fillRect/>
          </a:stretch>
        </p:blipFill>
        <p:spPr>
          <a:xfrm>
            <a:off x="0" y="125016"/>
            <a:ext cx="9144000" cy="4893469"/>
          </a:xfrm>
          <a:prstGeom prst="rect">
            <a:avLst/>
          </a:prstGeom>
          <a:noFill/>
          <a:ln>
            <a:noFill/>
          </a:ln>
        </p:spPr>
      </p:pic>
      <p:pic>
        <p:nvPicPr>
          <p:cNvPr id="393" name="Google Shape;393;g63472f5269_0_52"/>
          <p:cNvPicPr preferRelativeResize="0"/>
          <p:nvPr/>
        </p:nvPicPr>
        <p:blipFill>
          <a:blip r:embed="rId7">
            <a:alphaModFix/>
          </a:blip>
          <a:stretch>
            <a:fillRect/>
          </a:stretch>
        </p:blipFill>
        <p:spPr>
          <a:xfrm>
            <a:off x="-875239" y="567925"/>
            <a:ext cx="7709226" cy="5143499"/>
          </a:xfrm>
          <a:prstGeom prst="rect">
            <a:avLst/>
          </a:prstGeom>
          <a:noFill/>
          <a:ln>
            <a:noFill/>
          </a:ln>
        </p:spPr>
      </p:pic>
      <p:pic>
        <p:nvPicPr>
          <p:cNvPr id="394" name="Google Shape;394;g63472f5269_0_52"/>
          <p:cNvPicPr preferRelativeResize="0"/>
          <p:nvPr/>
        </p:nvPicPr>
        <p:blipFill>
          <a:blip r:embed="rId8">
            <a:alphaModFix/>
          </a:blip>
          <a:stretch>
            <a:fillRect/>
          </a:stretch>
        </p:blipFill>
        <p:spPr>
          <a:xfrm>
            <a:off x="396111" y="0"/>
            <a:ext cx="7709226" cy="51434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pic>
        <p:nvPicPr>
          <p:cNvPr id="399" name="Google Shape;399;g63472f5269_0_73"/>
          <p:cNvPicPr preferRelativeResize="0"/>
          <p:nvPr/>
        </p:nvPicPr>
        <p:blipFill rotWithShape="1">
          <a:blip r:embed="rId3">
            <a:alphaModFix/>
          </a:blip>
          <a:srcRect b="1215" l="0" r="0" t="0"/>
          <a:stretch/>
        </p:blipFill>
        <p:spPr>
          <a:xfrm>
            <a:off x="2174950" y="152400"/>
            <a:ext cx="4794104" cy="4838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pic>
        <p:nvPicPr>
          <p:cNvPr descr="El Instituto de Astrofísica de Canarias (IAC) es un centro de investigación español internacionalizado y seleccionado por el Gobierno español como &quot;Centro de Excelencia Severo Ochoa&quot;. Cuenta con dos sedes y dos Observatorios --el Observatorio del Teide, en la isla de Tenerife, y el Observatorio del Roque de los Muchachos, en la isla de La Palma-, en un entorno de excelente calidad astronómica. En su conjunto, constituye el Observatorio Norte Europeo (ENO).&#10;&#10;Crédito: Instituto de Astrofísica de Canarias (IAC)&#10;Timelapses de Daniel López&#10;Agradecimientos: Parque Nacional del Teide, Parque Nacional de la Caldera de Taburiente, Turismo de La Palma&#10;Música: Stellardrone - Billions and Billions" id="166" name="Google Shape;166;g63cb6e0605_0_244" title="Observatorios de Canarias">
            <a:hlinkClick r:id="rId3"/>
          </p:cNvPr>
          <p:cNvPicPr preferRelativeResize="0"/>
          <p:nvPr/>
        </p:nvPicPr>
        <p:blipFill>
          <a:blip r:embed="rId4">
            <a:alphaModFix/>
          </a:blip>
          <a:stretch>
            <a:fillRect/>
          </a:stretch>
        </p:blipFill>
        <p:spPr>
          <a:xfrm>
            <a:off x="-126100" y="-856575"/>
            <a:ext cx="9299725" cy="6974800"/>
          </a:xfrm>
          <a:prstGeom prst="rect">
            <a:avLst/>
          </a:prstGeom>
          <a:noFill/>
          <a:ln>
            <a:noFill/>
          </a:ln>
        </p:spPr>
      </p:pic>
      <p:pic>
        <p:nvPicPr>
          <p:cNvPr id="167" name="Google Shape;167;g63cb6e0605_0_244"/>
          <p:cNvPicPr preferRelativeResize="0"/>
          <p:nvPr/>
        </p:nvPicPr>
        <p:blipFill>
          <a:blip r:embed="rId5">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g63472f5269_0_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63472f5269_0_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06" name="Google Shape;406;g63472f5269_0_39"/>
          <p:cNvPicPr preferRelativeResize="0"/>
          <p:nvPr/>
        </p:nvPicPr>
        <p:blipFill rotWithShape="1">
          <a:blip r:embed="rId3">
            <a:alphaModFix/>
          </a:blip>
          <a:srcRect b="4839" l="0" r="0" t="11133"/>
          <a:stretch/>
        </p:blipFill>
        <p:spPr>
          <a:xfrm>
            <a:off x="0" y="0"/>
            <a:ext cx="9143999" cy="5143500"/>
          </a:xfrm>
          <a:prstGeom prst="rect">
            <a:avLst/>
          </a:prstGeom>
          <a:noFill/>
          <a:ln>
            <a:noFill/>
          </a:ln>
        </p:spPr>
      </p:pic>
      <p:sp>
        <p:nvSpPr>
          <p:cNvPr id="407" name="Google Shape;407;g63472f5269_0_39"/>
          <p:cNvSpPr txBox="1"/>
          <p:nvPr>
            <p:ph type="title"/>
          </p:nvPr>
        </p:nvSpPr>
        <p:spPr>
          <a:xfrm>
            <a:off x="2355750" y="319325"/>
            <a:ext cx="4432500" cy="824100"/>
          </a:xfrm>
          <a:prstGeom prst="rect">
            <a:avLst/>
          </a:prstGeom>
          <a:noFill/>
        </p:spPr>
        <p:txBody>
          <a:bodyPr anchorCtr="0" anchor="ctr" bIns="91425" lIns="91425" spcFirstLastPara="1" rIns="91425" wrap="square" tIns="91425">
            <a:noAutofit/>
          </a:bodyPr>
          <a:lstStyle/>
          <a:p>
            <a:pPr indent="0" lvl="0" marL="0" rtl="0" algn="ctr">
              <a:spcBef>
                <a:spcPts val="0"/>
              </a:spcBef>
              <a:spcAft>
                <a:spcPts val="0"/>
              </a:spcAft>
              <a:buNone/>
            </a:pPr>
            <a:r>
              <a:rPr lang="es" sz="2600">
                <a:latin typeface="Gill Sans"/>
                <a:ea typeface="Gill Sans"/>
                <a:cs typeface="Gill Sans"/>
                <a:sym typeface="Gill Sans"/>
              </a:rPr>
              <a:t>Error correction</a:t>
            </a:r>
            <a:endParaRPr sz="2600">
              <a:latin typeface="Gill Sans"/>
              <a:ea typeface="Gill Sans"/>
              <a:cs typeface="Gill Sans"/>
              <a:sym typeface="Gill Sans"/>
            </a:endParaRPr>
          </a:p>
          <a:p>
            <a:pPr indent="0" lvl="0" marL="0" rtl="0" algn="ctr">
              <a:spcBef>
                <a:spcPts val="0"/>
              </a:spcBef>
              <a:spcAft>
                <a:spcPts val="0"/>
              </a:spcAft>
              <a:buNone/>
            </a:pPr>
            <a:r>
              <a:rPr lang="es" sz="2600">
                <a:latin typeface="Gill Sans"/>
                <a:ea typeface="Gill Sans"/>
                <a:cs typeface="Gill Sans"/>
                <a:sym typeface="Gill Sans"/>
              </a:rPr>
              <a:t>Turbo codes &amp; Polar codes</a:t>
            </a:r>
            <a:endParaRPr sz="2600">
              <a:latin typeface="Gill Sans"/>
              <a:ea typeface="Gill Sans"/>
              <a:cs typeface="Gill Sans"/>
              <a:sym typeface="Gill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g63cb6e0605_0_20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63cb6e0605_0_20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14" name="Google Shape;414;g63cb6e0605_0_200"/>
          <p:cNvPicPr preferRelativeResize="0"/>
          <p:nvPr/>
        </p:nvPicPr>
        <p:blipFill>
          <a:blip r:embed="rId3">
            <a:alphaModFix/>
          </a:blip>
          <a:stretch>
            <a:fillRect/>
          </a:stretch>
        </p:blipFill>
        <p:spPr>
          <a:xfrm>
            <a:off x="986576" y="267024"/>
            <a:ext cx="7562225" cy="4382625"/>
          </a:xfrm>
          <a:prstGeom prst="rect">
            <a:avLst/>
          </a:prstGeom>
          <a:noFill/>
          <a:ln>
            <a:noFill/>
          </a:ln>
        </p:spPr>
      </p:pic>
      <p:sp>
        <p:nvSpPr>
          <p:cNvPr id="415" name="Google Shape;415;g63cb6e0605_0_200"/>
          <p:cNvSpPr txBox="1"/>
          <p:nvPr/>
        </p:nvSpPr>
        <p:spPr>
          <a:xfrm>
            <a:off x="1752538" y="4445125"/>
            <a:ext cx="6030300" cy="51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latin typeface="Georgia"/>
              <a:ea typeface="Georgia"/>
              <a:cs typeface="Georgia"/>
              <a:sym typeface="Georgia"/>
            </a:endParaRPr>
          </a:p>
          <a:p>
            <a:pPr indent="0" lvl="0" marL="0" rtl="0" algn="ctr">
              <a:spcBef>
                <a:spcPts val="0"/>
              </a:spcBef>
              <a:spcAft>
                <a:spcPts val="0"/>
              </a:spcAft>
              <a:buNone/>
            </a:pPr>
            <a:r>
              <a:rPr lang="es" sz="1100">
                <a:latin typeface="Georgia"/>
                <a:ea typeface="Georgia"/>
                <a:cs typeface="Georgia"/>
                <a:sym typeface="Georgia"/>
              </a:rPr>
              <a:t> </a:t>
            </a:r>
            <a:endParaRPr sz="1100">
              <a:latin typeface="Georgia"/>
              <a:ea typeface="Georgia"/>
              <a:cs typeface="Georgia"/>
              <a:sym typeface="Georgia"/>
            </a:endParaRPr>
          </a:p>
          <a:p>
            <a:pPr indent="0" lvl="0" marL="0" rtl="0" algn="ctr">
              <a:spcBef>
                <a:spcPts val="0"/>
              </a:spcBef>
              <a:spcAft>
                <a:spcPts val="0"/>
              </a:spcAft>
              <a:buNone/>
            </a:pPr>
            <a:r>
              <a:rPr b="1" lang="es" sz="1100">
                <a:latin typeface="Georgia"/>
                <a:ea typeface="Georgia"/>
                <a:cs typeface="Georgia"/>
                <a:sym typeface="Georgia"/>
              </a:rPr>
              <a:t>Figure 45</a:t>
            </a:r>
            <a:r>
              <a:rPr lang="es" sz="1100">
                <a:latin typeface="Georgia"/>
                <a:ea typeface="Georgia"/>
                <a:cs typeface="Georgia"/>
                <a:sym typeface="Georgia"/>
              </a:rPr>
              <a:t>. Simulation of image captation of satellite tracking pulse for GS</a:t>
            </a:r>
            <a:endParaRPr sz="1100">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g63cb6e0605_0_1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63cb6e0605_0_1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22" name="Google Shape;422;g63cb6e0605_0_137"/>
          <p:cNvPicPr preferRelativeResize="0"/>
          <p:nvPr/>
        </p:nvPicPr>
        <p:blipFill>
          <a:blip r:embed="rId3">
            <a:alphaModFix/>
          </a:blip>
          <a:stretch>
            <a:fillRect/>
          </a:stretch>
        </p:blipFill>
        <p:spPr>
          <a:xfrm>
            <a:off x="152400" y="152400"/>
            <a:ext cx="1600200" cy="1876425"/>
          </a:xfrm>
          <a:prstGeom prst="rect">
            <a:avLst/>
          </a:prstGeom>
          <a:noFill/>
          <a:ln>
            <a:noFill/>
          </a:ln>
        </p:spPr>
      </p:pic>
      <p:pic>
        <p:nvPicPr>
          <p:cNvPr id="423" name="Google Shape;423;g63cb6e0605_0_137"/>
          <p:cNvPicPr preferRelativeResize="0"/>
          <p:nvPr/>
        </p:nvPicPr>
        <p:blipFill>
          <a:blip r:embed="rId4">
            <a:alphaModFix/>
          </a:blip>
          <a:stretch>
            <a:fillRect/>
          </a:stretch>
        </p:blipFill>
        <p:spPr>
          <a:xfrm>
            <a:off x="304800" y="304800"/>
            <a:ext cx="1981200" cy="2124075"/>
          </a:xfrm>
          <a:prstGeom prst="rect">
            <a:avLst/>
          </a:prstGeom>
          <a:noFill/>
          <a:ln>
            <a:noFill/>
          </a:ln>
        </p:spPr>
      </p:pic>
      <p:sp>
        <p:nvSpPr>
          <p:cNvPr id="424" name="Google Shape;424;g63cb6e0605_0_137"/>
          <p:cNvSpPr txBox="1"/>
          <p:nvPr/>
        </p:nvSpPr>
        <p:spPr>
          <a:xfrm>
            <a:off x="763475" y="2621975"/>
            <a:ext cx="5786400" cy="67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1100">
                <a:solidFill>
                  <a:schemeClr val="dk1"/>
                </a:solidFill>
                <a:latin typeface="Georgia"/>
                <a:ea typeface="Georgia"/>
                <a:cs typeface="Georgia"/>
                <a:sym typeface="Georgia"/>
              </a:rPr>
              <a:t>Left: solar panel RBF pin. Right: solar panel physical dimensions (in mm).</a:t>
            </a:r>
            <a:endParaRPr sz="1100">
              <a:solidFill>
                <a:schemeClr val="dk1"/>
              </a:solidFill>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t/>
            </a:r>
            <a:endParaRPr sz="1100">
              <a:solidFill>
                <a:schemeClr val="dk1"/>
              </a:solidFill>
              <a:latin typeface="Georgia"/>
              <a:ea typeface="Georgia"/>
              <a:cs typeface="Georgia"/>
              <a:sym typeface="Georgia"/>
            </a:endParaRPr>
          </a:p>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g63cb6e0605_0_1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63cb6e0605_0_1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431" name="Google Shape;431;g63cb6e0605_0_142"/>
          <p:cNvPicPr preferRelativeResize="0"/>
          <p:nvPr/>
        </p:nvPicPr>
        <p:blipFill rotWithShape="1">
          <a:blip r:embed="rId3">
            <a:alphaModFix/>
          </a:blip>
          <a:srcRect b="0" l="2856" r="1303" t="5846"/>
          <a:stretch/>
        </p:blipFill>
        <p:spPr>
          <a:xfrm>
            <a:off x="152400" y="152400"/>
            <a:ext cx="2343150" cy="1562100"/>
          </a:xfrm>
          <a:prstGeom prst="rect">
            <a:avLst/>
          </a:prstGeom>
          <a:noFill/>
          <a:ln>
            <a:noFill/>
          </a:ln>
        </p:spPr>
      </p:pic>
      <p:pic>
        <p:nvPicPr>
          <p:cNvPr id="432" name="Google Shape;432;g63cb6e0605_0_142"/>
          <p:cNvPicPr preferRelativeResize="0"/>
          <p:nvPr/>
        </p:nvPicPr>
        <p:blipFill>
          <a:blip r:embed="rId4">
            <a:alphaModFix/>
          </a:blip>
          <a:stretch>
            <a:fillRect/>
          </a:stretch>
        </p:blipFill>
        <p:spPr>
          <a:xfrm>
            <a:off x="304800" y="304800"/>
            <a:ext cx="1800225" cy="1962150"/>
          </a:xfrm>
          <a:prstGeom prst="rect">
            <a:avLst/>
          </a:prstGeom>
          <a:noFill/>
          <a:ln>
            <a:noFill/>
          </a:ln>
        </p:spPr>
      </p:pic>
      <p:pic>
        <p:nvPicPr>
          <p:cNvPr id="433" name="Google Shape;433;g63cb6e0605_0_142"/>
          <p:cNvPicPr preferRelativeResize="0"/>
          <p:nvPr/>
        </p:nvPicPr>
        <p:blipFill>
          <a:blip r:embed="rId5">
            <a:alphaModFix/>
          </a:blip>
          <a:stretch>
            <a:fillRect/>
          </a:stretch>
        </p:blipFill>
        <p:spPr>
          <a:xfrm>
            <a:off x="457200" y="457200"/>
            <a:ext cx="3076575" cy="1447800"/>
          </a:xfrm>
          <a:prstGeom prst="rect">
            <a:avLst/>
          </a:prstGeom>
          <a:noFill/>
          <a:ln>
            <a:noFill/>
          </a:ln>
        </p:spPr>
      </p:pic>
      <p:sp>
        <p:nvSpPr>
          <p:cNvPr id="434" name="Google Shape;434;g63cb6e0605_0_142"/>
          <p:cNvSpPr txBox="1"/>
          <p:nvPr/>
        </p:nvSpPr>
        <p:spPr>
          <a:xfrm>
            <a:off x="609600" y="609600"/>
            <a:ext cx="3000000" cy="300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latin typeface="Georgia"/>
              <a:ea typeface="Georgia"/>
              <a:cs typeface="Georgia"/>
              <a:sym typeface="Georgia"/>
            </a:endParaRPr>
          </a:p>
          <a:p>
            <a:pPr indent="0" lvl="0" marL="0" rtl="0" algn="ctr">
              <a:spcBef>
                <a:spcPts val="0"/>
              </a:spcBef>
              <a:spcAft>
                <a:spcPts val="0"/>
              </a:spcAft>
              <a:buNone/>
            </a:pPr>
            <a:r>
              <a:rPr b="1" lang="es" sz="1100">
                <a:latin typeface="Georgia"/>
                <a:ea typeface="Georgia"/>
                <a:cs typeface="Georgia"/>
                <a:sym typeface="Georgia"/>
              </a:rPr>
              <a:t>Figure 28</a:t>
            </a:r>
            <a:r>
              <a:rPr lang="es" sz="1100">
                <a:latin typeface="Georgia"/>
                <a:ea typeface="Georgia"/>
                <a:cs typeface="Georgia"/>
                <a:sym typeface="Georgia"/>
              </a:rPr>
              <a:t>. EnduroSat EPS I power module.</a:t>
            </a:r>
            <a:endParaRPr sz="1100">
              <a:latin typeface="Georgia"/>
              <a:ea typeface="Georgia"/>
              <a:cs typeface="Georgia"/>
              <a:sym typeface="Georgia"/>
            </a:endParaRPr>
          </a:p>
          <a:p>
            <a:pPr indent="0" lvl="0" marL="0" rtl="0" algn="ctr">
              <a:spcBef>
                <a:spcPts val="0"/>
              </a:spcBef>
              <a:spcAft>
                <a:spcPts val="0"/>
              </a:spcAft>
              <a:buNone/>
            </a:pPr>
            <a:r>
              <a:t/>
            </a:r>
            <a:endParaRPr sz="1100">
              <a:latin typeface="Georgia"/>
              <a:ea typeface="Georgia"/>
              <a:cs typeface="Georgia"/>
              <a:sym typeface="Georgia"/>
            </a:endParaRPr>
          </a:p>
          <a:p>
            <a:pPr indent="0" lvl="0" marL="0" rtl="0" algn="ctr">
              <a:spcBef>
                <a:spcPts val="0"/>
              </a:spcBef>
              <a:spcAft>
                <a:spcPts val="0"/>
              </a:spcAft>
              <a:buNone/>
            </a:pPr>
            <a:r>
              <a:t/>
            </a:r>
            <a:endParaRPr sz="1100">
              <a:latin typeface="Georgia"/>
              <a:ea typeface="Georgia"/>
              <a:cs typeface="Georgia"/>
              <a:sym typeface="Georgia"/>
            </a:endParaRPr>
          </a:p>
          <a:p>
            <a:pPr indent="0" lvl="0" marL="0" rtl="0" algn="ctr">
              <a:spcBef>
                <a:spcPts val="0"/>
              </a:spcBef>
              <a:spcAft>
                <a:spcPts val="0"/>
              </a:spcAft>
              <a:buNone/>
            </a:pPr>
            <a:r>
              <a:t/>
            </a:r>
            <a:endParaRPr sz="1100">
              <a:latin typeface="Georgia"/>
              <a:ea typeface="Georgia"/>
              <a:cs typeface="Georgia"/>
              <a:sym typeface="Georgia"/>
            </a:endParaRPr>
          </a:p>
          <a:p>
            <a:pPr indent="0" lvl="0" marL="0" rtl="0" algn="l">
              <a:spcBef>
                <a:spcPts val="0"/>
              </a:spcBef>
              <a:spcAft>
                <a:spcPts val="0"/>
              </a:spcAft>
              <a:buNone/>
            </a:pPr>
            <a:r>
              <a:rPr b="1" lang="es" sz="1100">
                <a:latin typeface="Georgia"/>
                <a:ea typeface="Georgia"/>
                <a:cs typeface="Georgia"/>
                <a:sym typeface="Georgia"/>
              </a:rPr>
              <a:t>Figure 29</a:t>
            </a:r>
            <a:r>
              <a:rPr lang="es" sz="1100">
                <a:latin typeface="Georgia"/>
                <a:ea typeface="Georgia"/>
                <a:cs typeface="Georgia"/>
                <a:sym typeface="Georgia"/>
              </a:rPr>
              <a:t>. Main power module physical dimensions. Left: top view. Right: side view (RBF pin shown).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g63cb6e0605_0_1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63cb6e0605_0_1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41" name="Google Shape;441;g63cb6e0605_0_168"/>
          <p:cNvPicPr preferRelativeResize="0"/>
          <p:nvPr/>
        </p:nvPicPr>
        <p:blipFill rotWithShape="1">
          <a:blip r:embed="rId3">
            <a:alphaModFix/>
          </a:blip>
          <a:srcRect b="13424" l="3028" r="3514" t="8481"/>
          <a:stretch/>
        </p:blipFill>
        <p:spPr>
          <a:xfrm>
            <a:off x="152400" y="152400"/>
            <a:ext cx="2514600" cy="2105025"/>
          </a:xfrm>
          <a:prstGeom prst="rect">
            <a:avLst/>
          </a:prstGeom>
          <a:noFill/>
          <a:ln>
            <a:noFill/>
          </a:ln>
        </p:spPr>
      </p:pic>
      <p:sp>
        <p:nvSpPr>
          <p:cNvPr id="442" name="Google Shape;442;g63cb6e0605_0_168"/>
          <p:cNvSpPr txBox="1"/>
          <p:nvPr/>
        </p:nvSpPr>
        <p:spPr>
          <a:xfrm>
            <a:off x="1108475" y="576638"/>
            <a:ext cx="3000000" cy="300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Georgia"/>
              <a:ea typeface="Georgia"/>
              <a:cs typeface="Georgia"/>
              <a:sym typeface="Georgia"/>
            </a:endParaRPr>
          </a:p>
          <a:p>
            <a:pPr indent="0" lvl="0" marL="0" rtl="0" algn="ctr">
              <a:spcBef>
                <a:spcPts val="0"/>
              </a:spcBef>
              <a:spcAft>
                <a:spcPts val="0"/>
              </a:spcAft>
              <a:buNone/>
            </a:pPr>
            <a:r>
              <a:rPr b="1" lang="es" sz="1100">
                <a:latin typeface="Georgia"/>
                <a:ea typeface="Georgia"/>
                <a:cs typeface="Georgia"/>
                <a:sym typeface="Georgia"/>
              </a:rPr>
              <a:t>Figure 32</a:t>
            </a:r>
            <a:r>
              <a:rPr lang="es" sz="1100">
                <a:latin typeface="Georgia"/>
                <a:ea typeface="Georgia"/>
                <a:cs typeface="Georgia"/>
                <a:sym typeface="Georgia"/>
              </a:rPr>
              <a:t>. Q7S board</a:t>
            </a:r>
            <a:endParaRPr sz="1100">
              <a:latin typeface="Georgia"/>
              <a:ea typeface="Georgia"/>
              <a:cs typeface="Georgia"/>
              <a:sym typeface="Georgia"/>
            </a:endParaRPr>
          </a:p>
        </p:txBody>
      </p:sp>
      <p:pic>
        <p:nvPicPr>
          <p:cNvPr id="443" name="Google Shape;443;g63cb6e0605_0_168"/>
          <p:cNvPicPr preferRelativeResize="0"/>
          <p:nvPr/>
        </p:nvPicPr>
        <p:blipFill>
          <a:blip r:embed="rId4">
            <a:alphaModFix/>
          </a:blip>
          <a:stretch>
            <a:fillRect/>
          </a:stretch>
        </p:blipFill>
        <p:spPr>
          <a:xfrm>
            <a:off x="4987900" y="919350"/>
            <a:ext cx="3009900" cy="2000250"/>
          </a:xfrm>
          <a:prstGeom prst="rect">
            <a:avLst/>
          </a:prstGeom>
          <a:noFill/>
          <a:ln>
            <a:noFill/>
          </a:ln>
        </p:spPr>
      </p:pic>
      <p:pic>
        <p:nvPicPr>
          <p:cNvPr id="444" name="Google Shape;444;g63cb6e0605_0_168"/>
          <p:cNvPicPr preferRelativeResize="0"/>
          <p:nvPr/>
        </p:nvPicPr>
        <p:blipFill>
          <a:blip r:embed="rId5">
            <a:alphaModFix/>
          </a:blip>
          <a:stretch>
            <a:fillRect/>
          </a:stretch>
        </p:blipFill>
        <p:spPr>
          <a:xfrm>
            <a:off x="5140300" y="1071750"/>
            <a:ext cx="3019425" cy="2009775"/>
          </a:xfrm>
          <a:prstGeom prst="rect">
            <a:avLst/>
          </a:prstGeom>
          <a:noFill/>
          <a:ln>
            <a:noFill/>
          </a:ln>
        </p:spPr>
      </p:pic>
      <p:sp>
        <p:nvSpPr>
          <p:cNvPr id="445" name="Google Shape;445;g63cb6e0605_0_168"/>
          <p:cNvSpPr txBox="1"/>
          <p:nvPr/>
        </p:nvSpPr>
        <p:spPr>
          <a:xfrm>
            <a:off x="5292700" y="1224150"/>
            <a:ext cx="3000000" cy="300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latin typeface="Georgia"/>
              <a:ea typeface="Georgia"/>
              <a:cs typeface="Georgia"/>
              <a:sym typeface="Georgia"/>
            </a:endParaRPr>
          </a:p>
          <a:p>
            <a:pPr indent="0" lvl="0" marL="0" rtl="0" algn="ctr">
              <a:spcBef>
                <a:spcPts val="0"/>
              </a:spcBef>
              <a:spcAft>
                <a:spcPts val="0"/>
              </a:spcAft>
              <a:buNone/>
            </a:pPr>
            <a:r>
              <a:rPr b="1" lang="es" sz="1100">
                <a:latin typeface="Georgia"/>
                <a:ea typeface="Georgia"/>
                <a:cs typeface="Georgia"/>
                <a:sym typeface="Georgia"/>
              </a:rPr>
              <a:t>Figure 33</a:t>
            </a:r>
            <a:r>
              <a:rPr lang="es" sz="1100">
                <a:latin typeface="Georgia"/>
                <a:ea typeface="Georgia"/>
                <a:cs typeface="Georgia"/>
                <a:sym typeface="Georgia"/>
              </a:rPr>
              <a:t>. Encoder complexity @3.4GHz </a:t>
            </a:r>
            <a:endParaRPr sz="1100">
              <a:latin typeface="Georgia"/>
              <a:ea typeface="Georgia"/>
              <a:cs typeface="Georgia"/>
              <a:sym typeface="Georgia"/>
            </a:endParaRPr>
          </a:p>
          <a:p>
            <a:pPr indent="0" lvl="0" marL="0" rtl="0" algn="ctr">
              <a:spcBef>
                <a:spcPts val="0"/>
              </a:spcBef>
              <a:spcAft>
                <a:spcPts val="0"/>
              </a:spcAft>
              <a:buNone/>
            </a:pPr>
            <a:r>
              <a:t/>
            </a:r>
            <a:endParaRPr sz="1100">
              <a:latin typeface="Georgia"/>
              <a:ea typeface="Georgia"/>
              <a:cs typeface="Georgia"/>
              <a:sym typeface="Georgia"/>
            </a:endParaRPr>
          </a:p>
          <a:p>
            <a:pPr indent="0" lvl="0" marL="0" rtl="0" algn="ctr">
              <a:spcBef>
                <a:spcPts val="0"/>
              </a:spcBef>
              <a:spcAft>
                <a:spcPts val="0"/>
              </a:spcAft>
              <a:buNone/>
            </a:pPr>
            <a:r>
              <a:rPr lang="es" sz="1100">
                <a:latin typeface="Georgia"/>
                <a:ea typeface="Georgia"/>
                <a:cs typeface="Georgia"/>
                <a:sym typeface="Georgia"/>
              </a:rPr>
              <a:t>                              </a:t>
            </a:r>
            <a:endParaRPr sz="1100">
              <a:latin typeface="Georgia"/>
              <a:ea typeface="Georgia"/>
              <a:cs typeface="Georgia"/>
              <a:sym typeface="Georgia"/>
            </a:endParaRPr>
          </a:p>
          <a:p>
            <a:pPr indent="0" lvl="0" marL="0" rtl="0" algn="ctr">
              <a:spcBef>
                <a:spcPts val="0"/>
              </a:spcBef>
              <a:spcAft>
                <a:spcPts val="0"/>
              </a:spcAft>
              <a:buNone/>
            </a:pPr>
            <a:r>
              <a:t/>
            </a:r>
            <a:endParaRPr sz="1100">
              <a:latin typeface="Georgia"/>
              <a:ea typeface="Georgia"/>
              <a:cs typeface="Georgia"/>
              <a:sym typeface="Georgia"/>
            </a:endParaRPr>
          </a:p>
          <a:p>
            <a:pPr indent="0" lvl="0" marL="0" rtl="0" algn="ctr">
              <a:spcBef>
                <a:spcPts val="0"/>
              </a:spcBef>
              <a:spcAft>
                <a:spcPts val="0"/>
              </a:spcAft>
              <a:buNone/>
            </a:pPr>
            <a:r>
              <a:rPr b="1" lang="es" sz="1100">
                <a:latin typeface="Georgia"/>
                <a:ea typeface="Georgia"/>
                <a:cs typeface="Georgia"/>
                <a:sym typeface="Georgia"/>
              </a:rPr>
              <a:t>Figure 34</a:t>
            </a:r>
            <a:r>
              <a:rPr lang="es" sz="1100">
                <a:latin typeface="Georgia"/>
                <a:ea typeface="Georgia"/>
                <a:cs typeface="Georgia"/>
                <a:sym typeface="Georgia"/>
              </a:rPr>
              <a:t>. Encoder complexity @680MHz</a:t>
            </a:r>
            <a:endParaRPr sz="1100">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g63472f5269_0_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63472f5269_0_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74" name="Google Shape;174;g63472f5269_0_5"/>
          <p:cNvPicPr preferRelativeResize="0"/>
          <p:nvPr/>
        </p:nvPicPr>
        <p:blipFill rotWithShape="1">
          <a:blip r:embed="rId3">
            <a:alphaModFix/>
          </a:blip>
          <a:srcRect b="0" l="0" r="14675" t="0"/>
          <a:stretch/>
        </p:blipFill>
        <p:spPr>
          <a:xfrm>
            <a:off x="-1" y="0"/>
            <a:ext cx="9144002" cy="5143500"/>
          </a:xfrm>
          <a:prstGeom prst="rect">
            <a:avLst/>
          </a:prstGeom>
          <a:noFill/>
          <a:ln>
            <a:noFill/>
          </a:ln>
        </p:spPr>
      </p:pic>
      <p:sp>
        <p:nvSpPr>
          <p:cNvPr id="175" name="Google Shape;175;g63472f5269_0_5"/>
          <p:cNvSpPr txBox="1"/>
          <p:nvPr/>
        </p:nvSpPr>
        <p:spPr>
          <a:xfrm>
            <a:off x="225675" y="4518950"/>
            <a:ext cx="18084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FFFFF"/>
                </a:solidFill>
                <a:latin typeface="Gill Sans"/>
                <a:ea typeface="Gill Sans"/>
                <a:cs typeface="Gill Sans"/>
                <a:sym typeface="Gill Sans"/>
              </a:rPr>
              <a:t>Daniel López</a:t>
            </a:r>
            <a:endParaRPr>
              <a:solidFill>
                <a:srgbClr val="FFFFFF"/>
              </a:solidFill>
              <a:latin typeface="Gill Sans"/>
              <a:ea typeface="Gill Sans"/>
              <a:cs typeface="Gill Sans"/>
              <a:sym typeface="Gill Sans"/>
            </a:endParaRPr>
          </a:p>
          <a:p>
            <a:pPr indent="0" lvl="0" marL="0" rtl="0" algn="l">
              <a:spcBef>
                <a:spcPts val="0"/>
              </a:spcBef>
              <a:spcAft>
                <a:spcPts val="0"/>
              </a:spcAft>
              <a:buNone/>
            </a:pPr>
            <a:r>
              <a:rPr lang="es">
                <a:solidFill>
                  <a:srgbClr val="FFFFFF"/>
                </a:solidFill>
                <a:latin typeface="Gill Sans"/>
                <a:ea typeface="Gill Sans"/>
                <a:cs typeface="Gill Sans"/>
                <a:sym typeface="Gill Sans"/>
              </a:rPr>
              <a:t>El Cielo de Canarias</a:t>
            </a:r>
            <a:endParaRPr>
              <a:solidFill>
                <a:srgbClr val="FFFFFF"/>
              </a:solidFill>
              <a:latin typeface="Gill Sans"/>
              <a:ea typeface="Gill Sans"/>
              <a:cs typeface="Gill Sans"/>
              <a:sym typeface="Gill Sans"/>
            </a:endParaRPr>
          </a:p>
        </p:txBody>
      </p:sp>
      <p:sp>
        <p:nvSpPr>
          <p:cNvPr id="176" name="Google Shape;176;g63472f5269_0_5"/>
          <p:cNvSpPr txBox="1"/>
          <p:nvPr/>
        </p:nvSpPr>
        <p:spPr>
          <a:xfrm>
            <a:off x="7560100" y="2698700"/>
            <a:ext cx="5416200" cy="6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77" name="Google Shape;177;g63472f5269_0_5"/>
          <p:cNvPicPr preferRelativeResize="0"/>
          <p:nvPr/>
        </p:nvPicPr>
        <p:blipFill>
          <a:blip r:embed="rId4">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pic>
        <p:nvPicPr>
          <p:cNvPr id="182" name="Google Shape;182;g63472f5269_0_63"/>
          <p:cNvPicPr preferRelativeResize="0"/>
          <p:nvPr/>
        </p:nvPicPr>
        <p:blipFill>
          <a:blip r:embed="rId3">
            <a:alphaModFix/>
          </a:blip>
          <a:stretch>
            <a:fillRect/>
          </a:stretch>
        </p:blipFill>
        <p:spPr>
          <a:xfrm>
            <a:off x="4633800" y="0"/>
            <a:ext cx="4510200" cy="5831981"/>
          </a:xfrm>
          <a:prstGeom prst="rect">
            <a:avLst/>
          </a:prstGeom>
          <a:noFill/>
          <a:ln>
            <a:noFill/>
          </a:ln>
        </p:spPr>
      </p:pic>
      <p:pic>
        <p:nvPicPr>
          <p:cNvPr id="183" name="Google Shape;183;g63472f5269_0_63"/>
          <p:cNvPicPr preferRelativeResize="0"/>
          <p:nvPr/>
        </p:nvPicPr>
        <p:blipFill>
          <a:blip r:embed="rId4">
            <a:alphaModFix/>
          </a:blip>
          <a:stretch>
            <a:fillRect/>
          </a:stretch>
        </p:blipFill>
        <p:spPr>
          <a:xfrm>
            <a:off x="8" y="0"/>
            <a:ext cx="4633785" cy="5143501"/>
          </a:xfrm>
          <a:prstGeom prst="rect">
            <a:avLst/>
          </a:prstGeom>
          <a:noFill/>
          <a:ln>
            <a:noFill/>
          </a:ln>
        </p:spPr>
      </p:pic>
      <p:pic>
        <p:nvPicPr>
          <p:cNvPr id="184" name="Google Shape;184;g63472f5269_0_63"/>
          <p:cNvPicPr preferRelativeResize="0"/>
          <p:nvPr/>
        </p:nvPicPr>
        <p:blipFill>
          <a:blip r:embed="rId5">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88" name="Shape 188"/>
        <p:cNvGrpSpPr/>
        <p:nvPr/>
      </p:nvGrpSpPr>
      <p:grpSpPr>
        <a:xfrm>
          <a:off x="0" y="0"/>
          <a:ext cx="0" cy="0"/>
          <a:chOff x="0" y="0"/>
          <a:chExt cx="0" cy="0"/>
        </a:xfrm>
      </p:grpSpPr>
      <p:pic>
        <p:nvPicPr>
          <p:cNvPr id="189" name="Google Shape;189;g63cb6e0605_0_7"/>
          <p:cNvPicPr preferRelativeResize="0"/>
          <p:nvPr/>
        </p:nvPicPr>
        <p:blipFill rotWithShape="1">
          <a:blip r:embed="rId3">
            <a:alphaModFix/>
          </a:blip>
          <a:srcRect b="3790" l="0" r="0" t="0"/>
          <a:stretch/>
        </p:blipFill>
        <p:spPr>
          <a:xfrm>
            <a:off x="0" y="0"/>
            <a:ext cx="9144000" cy="5143500"/>
          </a:xfrm>
          <a:prstGeom prst="rect">
            <a:avLst/>
          </a:prstGeom>
          <a:noFill/>
          <a:ln>
            <a:noFill/>
          </a:ln>
        </p:spPr>
      </p:pic>
      <p:sp>
        <p:nvSpPr>
          <p:cNvPr id="190" name="Google Shape;190;g63cb6e0605_0_7"/>
          <p:cNvSpPr/>
          <p:nvPr/>
        </p:nvSpPr>
        <p:spPr>
          <a:xfrm rot="10800000">
            <a:off x="3850350" y="757300"/>
            <a:ext cx="1158900" cy="1955700"/>
          </a:xfrm>
          <a:prstGeom prst="rtTriangle">
            <a:avLst/>
          </a:prstGeom>
          <a:gradFill>
            <a:gsLst>
              <a:gs pos="0">
                <a:srgbClr val="FFFFFF">
                  <a:alpha val="0"/>
                </a:srgbClr>
              </a:gs>
              <a:gs pos="100000">
                <a:srgbClr val="737373"/>
              </a:gs>
            </a:gsLst>
            <a:lin ang="135000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63cb6e0605_0_7"/>
          <p:cNvSpPr/>
          <p:nvPr/>
        </p:nvSpPr>
        <p:spPr>
          <a:xfrm flipH="1">
            <a:off x="4684225" y="2366850"/>
            <a:ext cx="692400" cy="671100"/>
          </a:xfrm>
          <a:prstGeom prst="cube">
            <a:avLst>
              <a:gd fmla="val 18692" name="adj"/>
            </a:avLst>
          </a:prstGeom>
          <a:gradFill>
            <a:gsLst>
              <a:gs pos="0">
                <a:srgbClr val="0B5394"/>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63cb6e0605_0_7"/>
          <p:cNvSpPr/>
          <p:nvPr/>
        </p:nvSpPr>
        <p:spPr>
          <a:xfrm>
            <a:off x="4818325" y="2488200"/>
            <a:ext cx="558300" cy="549600"/>
          </a:xfrm>
          <a:prstGeom prst="rect">
            <a:avLst/>
          </a:prstGeom>
          <a:gradFill>
            <a:gsLst>
              <a:gs pos="0">
                <a:srgbClr val="1077D2"/>
              </a:gs>
              <a:gs pos="32000">
                <a:srgbClr val="0D5493"/>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63cb6e0605_0_7"/>
          <p:cNvSpPr txBox="1"/>
          <p:nvPr/>
        </p:nvSpPr>
        <p:spPr>
          <a:xfrm>
            <a:off x="297700" y="4545275"/>
            <a:ext cx="1360800" cy="50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000">
                <a:solidFill>
                  <a:srgbClr val="EFEFEF"/>
                </a:solidFill>
                <a:latin typeface="Gill Sans"/>
                <a:ea typeface="Gill Sans"/>
                <a:cs typeface="Gill Sans"/>
                <a:sym typeface="Gill Sans"/>
              </a:rPr>
              <a:t>Fuente: ESA</a:t>
            </a:r>
            <a:endParaRPr sz="1000">
              <a:solidFill>
                <a:srgbClr val="EFEFEF"/>
              </a:solidFill>
              <a:latin typeface="Gill Sans"/>
              <a:ea typeface="Gill Sans"/>
              <a:cs typeface="Gill Sans"/>
              <a:sym typeface="Gill Sans"/>
            </a:endParaRPr>
          </a:p>
        </p:txBody>
      </p:sp>
      <p:pic>
        <p:nvPicPr>
          <p:cNvPr id="194" name="Google Shape;194;g63cb6e0605_0_7"/>
          <p:cNvPicPr preferRelativeResize="0"/>
          <p:nvPr/>
        </p:nvPicPr>
        <p:blipFill>
          <a:blip r:embed="rId4">
            <a:alphaModFix/>
          </a:blip>
          <a:stretch>
            <a:fillRect/>
          </a:stretch>
        </p:blipFill>
        <p:spPr>
          <a:xfrm>
            <a:off x="7211357" y="4482497"/>
            <a:ext cx="1867866" cy="57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98" name="Shape 198"/>
        <p:cNvGrpSpPr/>
        <p:nvPr/>
      </p:nvGrpSpPr>
      <p:grpSpPr>
        <a:xfrm>
          <a:off x="0" y="0"/>
          <a:ext cx="0" cy="0"/>
          <a:chOff x="0" y="0"/>
          <a:chExt cx="0" cy="0"/>
        </a:xfrm>
      </p:grpSpPr>
      <p:sp>
        <p:nvSpPr>
          <p:cNvPr id="199" name="Google Shape;199;g63cb6e0605_0_60"/>
          <p:cNvSpPr txBox="1"/>
          <p:nvPr>
            <p:ph type="title"/>
          </p:nvPr>
        </p:nvSpPr>
        <p:spPr>
          <a:xfrm>
            <a:off x="267025" y="270800"/>
            <a:ext cx="5097900" cy="691800"/>
          </a:xfrm>
          <a:prstGeom prst="rect">
            <a:avLst/>
          </a:prstGeom>
          <a:solidFill>
            <a:srgbClr val="5BB681">
              <a:alpha val="70980"/>
            </a:srgbClr>
          </a:solidFill>
        </p:spPr>
        <p:txBody>
          <a:bodyPr anchorCtr="0" anchor="ctr" bIns="91425" lIns="91425" spcFirstLastPara="1" rIns="91425" wrap="square" tIns="91425">
            <a:noAutofit/>
          </a:bodyPr>
          <a:lstStyle/>
          <a:p>
            <a:pPr indent="0" lvl="0" marL="0" rtl="0" algn="l">
              <a:spcBef>
                <a:spcPts val="0"/>
              </a:spcBef>
              <a:spcAft>
                <a:spcPts val="0"/>
              </a:spcAft>
              <a:buNone/>
            </a:pPr>
            <a:r>
              <a:rPr lang="es" sz="2600">
                <a:latin typeface="Gill Sans"/>
                <a:ea typeface="Gill Sans"/>
                <a:cs typeface="Gill Sans"/>
                <a:sym typeface="Gill Sans"/>
              </a:rPr>
              <a:t> How to measure the Sodium layer</a:t>
            </a:r>
            <a:r>
              <a:rPr lang="es" sz="2600">
                <a:latin typeface="Gill Sans"/>
                <a:ea typeface="Gill Sans"/>
                <a:cs typeface="Gill Sans"/>
                <a:sym typeface="Gill Sans"/>
              </a:rPr>
              <a:t>?</a:t>
            </a:r>
            <a:endParaRPr sz="2600">
              <a:latin typeface="Gill Sans"/>
              <a:ea typeface="Gill Sans"/>
              <a:cs typeface="Gill Sans"/>
              <a:sym typeface="Gill Sans"/>
            </a:endParaRPr>
          </a:p>
        </p:txBody>
      </p:sp>
      <p:pic>
        <p:nvPicPr>
          <p:cNvPr id="200" name="Google Shape;200;g63cb6e0605_0_60"/>
          <p:cNvPicPr preferRelativeResize="0"/>
          <p:nvPr/>
        </p:nvPicPr>
        <p:blipFill>
          <a:blip r:embed="rId3">
            <a:alphaModFix/>
          </a:blip>
          <a:stretch>
            <a:fillRect/>
          </a:stretch>
        </p:blipFill>
        <p:spPr>
          <a:xfrm>
            <a:off x="1675" y="1276750"/>
            <a:ext cx="4122000" cy="3866749"/>
          </a:xfrm>
          <a:prstGeom prst="rect">
            <a:avLst/>
          </a:prstGeom>
          <a:noFill/>
          <a:ln>
            <a:noFill/>
          </a:ln>
        </p:spPr>
      </p:pic>
      <p:pic>
        <p:nvPicPr>
          <p:cNvPr id="201" name="Google Shape;201;g63cb6e0605_0_60"/>
          <p:cNvPicPr preferRelativeResize="0"/>
          <p:nvPr/>
        </p:nvPicPr>
        <p:blipFill>
          <a:blip r:embed="rId4">
            <a:alphaModFix/>
          </a:blip>
          <a:stretch>
            <a:fillRect/>
          </a:stretch>
        </p:blipFill>
        <p:spPr>
          <a:xfrm>
            <a:off x="4393400" y="1189625"/>
            <a:ext cx="4593700" cy="3445275"/>
          </a:xfrm>
          <a:prstGeom prst="rect">
            <a:avLst/>
          </a:prstGeom>
          <a:noFill/>
          <a:ln>
            <a:noFill/>
          </a:ln>
        </p:spPr>
      </p:pic>
      <p:pic>
        <p:nvPicPr>
          <p:cNvPr id="202" name="Google Shape;202;g63cb6e0605_0_60"/>
          <p:cNvPicPr preferRelativeResize="0"/>
          <p:nvPr/>
        </p:nvPicPr>
        <p:blipFill>
          <a:blip r:embed="rId5">
            <a:alphaModFix/>
          </a:blip>
          <a:stretch>
            <a:fillRect/>
          </a:stretch>
        </p:blipFill>
        <p:spPr>
          <a:xfrm>
            <a:off x="7363757" y="4634897"/>
            <a:ext cx="1867866" cy="572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208" name="Google Shape;208;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pic>
        <p:nvPicPr>
          <p:cNvPr id="209" name="Google Shape;209;p17"/>
          <p:cNvPicPr preferRelativeResize="0"/>
          <p:nvPr/>
        </p:nvPicPr>
        <p:blipFill rotWithShape="1">
          <a:blip r:embed="rId3">
            <a:alphaModFix/>
          </a:blip>
          <a:srcRect b="0" l="0" r="0" t="0"/>
          <a:stretch/>
        </p:blipFill>
        <p:spPr>
          <a:xfrm>
            <a:off x="-42975" y="-95500"/>
            <a:ext cx="9196551" cy="5315200"/>
          </a:xfrm>
          <a:prstGeom prst="rect">
            <a:avLst/>
          </a:prstGeom>
          <a:noFill/>
          <a:ln>
            <a:noFill/>
          </a:ln>
        </p:spPr>
      </p:pic>
      <p:sp>
        <p:nvSpPr>
          <p:cNvPr id="210" name="Google Shape;210;p17"/>
          <p:cNvSpPr txBox="1"/>
          <p:nvPr>
            <p:ph type="title"/>
          </p:nvPr>
        </p:nvSpPr>
        <p:spPr>
          <a:xfrm>
            <a:off x="2190150" y="119075"/>
            <a:ext cx="4763700" cy="691800"/>
          </a:xfrm>
          <a:prstGeom prst="rect">
            <a:avLst/>
          </a:prstGeom>
          <a:noFill/>
        </p:spPr>
        <p:txBody>
          <a:bodyPr anchorCtr="0" anchor="ctr" bIns="91425" lIns="91425" spcFirstLastPara="1" rIns="91425" wrap="square" tIns="91425">
            <a:noAutofit/>
          </a:bodyPr>
          <a:lstStyle/>
          <a:p>
            <a:pPr indent="0" lvl="0" marL="0" rtl="0" algn="ctr">
              <a:spcBef>
                <a:spcPts val="0"/>
              </a:spcBef>
              <a:spcAft>
                <a:spcPts val="0"/>
              </a:spcAft>
              <a:buNone/>
            </a:pPr>
            <a:r>
              <a:rPr lang="es" sz="2400">
                <a:solidFill>
                  <a:srgbClr val="FFFFFF"/>
                </a:solidFill>
                <a:latin typeface="Gill Sans"/>
                <a:ea typeface="Gill Sans"/>
                <a:cs typeface="Gill Sans"/>
                <a:sym typeface="Gill Sans"/>
              </a:rPr>
              <a:t>Free space optical communication</a:t>
            </a:r>
            <a:endParaRPr sz="2400">
              <a:solidFill>
                <a:srgbClr val="FFFFFF"/>
              </a:solidFill>
              <a:latin typeface="Gill Sans"/>
              <a:ea typeface="Gill Sans"/>
              <a:cs typeface="Gill Sans"/>
              <a:sym typeface="Gill Sans"/>
            </a:endParaRPr>
          </a:p>
        </p:txBody>
      </p:sp>
      <p:pic>
        <p:nvPicPr>
          <p:cNvPr id="211" name="Google Shape;211;p17"/>
          <p:cNvPicPr preferRelativeResize="0"/>
          <p:nvPr/>
        </p:nvPicPr>
        <p:blipFill>
          <a:blip r:embed="rId4">
            <a:alphaModFix/>
          </a:blip>
          <a:stretch>
            <a:fillRect/>
          </a:stretch>
        </p:blipFill>
        <p:spPr>
          <a:xfrm>
            <a:off x="7211357" y="4482497"/>
            <a:ext cx="1867866" cy="572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15" name="Shape 215"/>
        <p:cNvGrpSpPr/>
        <p:nvPr/>
      </p:nvGrpSpPr>
      <p:grpSpPr>
        <a:xfrm>
          <a:off x="0" y="0"/>
          <a:ext cx="0" cy="0"/>
          <a:chOff x="0" y="0"/>
          <a:chExt cx="0" cy="0"/>
        </a:xfrm>
      </p:grpSpPr>
      <p:pic>
        <p:nvPicPr>
          <p:cNvPr id="216" name="Google Shape;216;g63d61ea564_2_0"/>
          <p:cNvPicPr preferRelativeResize="0"/>
          <p:nvPr/>
        </p:nvPicPr>
        <p:blipFill>
          <a:blip r:embed="rId3">
            <a:alphaModFix/>
          </a:blip>
          <a:stretch>
            <a:fillRect/>
          </a:stretch>
        </p:blipFill>
        <p:spPr>
          <a:xfrm>
            <a:off x="3793800" y="1133475"/>
            <a:ext cx="5143524" cy="3857625"/>
          </a:xfrm>
          <a:prstGeom prst="rect">
            <a:avLst/>
          </a:prstGeom>
          <a:noFill/>
          <a:ln>
            <a:noFill/>
          </a:ln>
        </p:spPr>
      </p:pic>
      <p:pic>
        <p:nvPicPr>
          <p:cNvPr id="217" name="Google Shape;217;g63d61ea564_2_0"/>
          <p:cNvPicPr preferRelativeResize="0"/>
          <p:nvPr/>
        </p:nvPicPr>
        <p:blipFill>
          <a:blip r:embed="rId4">
            <a:alphaModFix/>
          </a:blip>
          <a:stretch>
            <a:fillRect/>
          </a:stretch>
        </p:blipFill>
        <p:spPr>
          <a:xfrm>
            <a:off x="5033187" y="152401"/>
            <a:ext cx="2664750" cy="794275"/>
          </a:xfrm>
          <a:prstGeom prst="rect">
            <a:avLst/>
          </a:prstGeom>
          <a:noFill/>
          <a:ln>
            <a:noFill/>
          </a:ln>
        </p:spPr>
      </p:pic>
      <p:pic>
        <p:nvPicPr>
          <p:cNvPr id="218" name="Google Shape;218;g63d61ea564_2_0"/>
          <p:cNvPicPr preferRelativeResize="0"/>
          <p:nvPr/>
        </p:nvPicPr>
        <p:blipFill>
          <a:blip r:embed="rId5">
            <a:alphaModFix/>
          </a:blip>
          <a:stretch>
            <a:fillRect/>
          </a:stretch>
        </p:blipFill>
        <p:spPr>
          <a:xfrm>
            <a:off x="196726" y="152399"/>
            <a:ext cx="3447103" cy="4838702"/>
          </a:xfrm>
          <a:prstGeom prst="rect">
            <a:avLst/>
          </a:prstGeom>
          <a:noFill/>
          <a:ln>
            <a:noFill/>
          </a:ln>
        </p:spPr>
      </p:pic>
      <p:pic>
        <p:nvPicPr>
          <p:cNvPr id="219" name="Google Shape;219;g63d61ea564_2_0"/>
          <p:cNvPicPr preferRelativeResize="0"/>
          <p:nvPr/>
        </p:nvPicPr>
        <p:blipFill>
          <a:blip r:embed="rId6">
            <a:alphaModFix/>
          </a:blip>
          <a:stretch>
            <a:fillRect/>
          </a:stretch>
        </p:blipFill>
        <p:spPr>
          <a:xfrm>
            <a:off x="7211357" y="4482497"/>
            <a:ext cx="1867866" cy="572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